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38"/>
  </p:notesMasterIdLst>
  <p:sldIdLst>
    <p:sldId id="334" r:id="rId3"/>
    <p:sldId id="325" r:id="rId4"/>
    <p:sldId id="324" r:id="rId5"/>
    <p:sldId id="258" r:id="rId6"/>
    <p:sldId id="326" r:id="rId7"/>
    <p:sldId id="284" r:id="rId8"/>
    <p:sldId id="285" r:id="rId9"/>
    <p:sldId id="333" r:id="rId10"/>
    <p:sldId id="268" r:id="rId11"/>
    <p:sldId id="295" r:id="rId12"/>
    <p:sldId id="296" r:id="rId13"/>
    <p:sldId id="269" r:id="rId14"/>
    <p:sldId id="297" r:id="rId15"/>
    <p:sldId id="298" r:id="rId16"/>
    <p:sldId id="272" r:id="rId17"/>
    <p:sldId id="303" r:id="rId18"/>
    <p:sldId id="304" r:id="rId19"/>
    <p:sldId id="278" r:id="rId20"/>
    <p:sldId id="313" r:id="rId21"/>
    <p:sldId id="314" r:id="rId22"/>
    <p:sldId id="279" r:id="rId23"/>
    <p:sldId id="315" r:id="rId24"/>
    <p:sldId id="316" r:id="rId25"/>
    <p:sldId id="259" r:id="rId26"/>
    <p:sldId id="320" r:id="rId27"/>
    <p:sldId id="335" r:id="rId28"/>
    <p:sldId id="330" r:id="rId29"/>
    <p:sldId id="331" r:id="rId30"/>
    <p:sldId id="332" r:id="rId31"/>
    <p:sldId id="327" r:id="rId32"/>
    <p:sldId id="328" r:id="rId33"/>
    <p:sldId id="329" r:id="rId34"/>
    <p:sldId id="257" r:id="rId35"/>
    <p:sldId id="322" r:id="rId36"/>
    <p:sldId id="32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791"/>
    <a:srgbClr val="283178"/>
    <a:srgbClr val="ED393A"/>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79436" autoAdjust="0"/>
  </p:normalViewPr>
  <p:slideViewPr>
    <p:cSldViewPr snapToGrid="0">
      <p:cViewPr varScale="1">
        <p:scale>
          <a:sx n="90" d="100"/>
          <a:sy n="90" d="100"/>
        </p:scale>
        <p:origin x="12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F7C6B-4F35-4CE1-867E-53A24F9666C3}" type="datetimeFigureOut">
              <a:rPr lang="en-US" smtClean="0"/>
              <a:t>4/27/2022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E44BA-FF97-44F1-A41B-FB59B14CAA75}" type="slidenum">
              <a:rPr lang="en-US" smtClean="0"/>
              <a:t>‹#›</a:t>
            </a:fld>
            <a:endParaRPr lang="en-US"/>
          </a:p>
        </p:txBody>
      </p:sp>
    </p:spTree>
    <p:extLst>
      <p:ext uri="{BB962C8B-B14F-4D97-AF65-F5344CB8AC3E}">
        <p14:creationId xmlns:p14="http://schemas.microsoft.com/office/powerpoint/2010/main" val="3978239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Multiple case scenarios have been developed to facilitate education and training to apply the National Field Triage Guideline in practice. Covering all cases is not necessary depending on time constraints; it is recommended to cover at least 3-5 cases. Choose a variety of cases that cover Injury Patterns, Mental Status &amp; Vital Signs, Mechanism of Injury, &amp; EMS Judgment criteria from the Guideline to illustrate how each set of criteria is applied to injured patients. </a:t>
            </a:r>
          </a:p>
          <a:p>
            <a:endParaRPr lang="en-US" dirty="0"/>
          </a:p>
          <a:p>
            <a:r>
              <a:rPr lang="en-US" dirty="0"/>
              <a:t>The cases contain the ABCD primary survey and secondary survey to clarify if a patient does or does not meet the specific criterion. </a:t>
            </a:r>
          </a:p>
        </p:txBody>
      </p:sp>
      <p:sp>
        <p:nvSpPr>
          <p:cNvPr id="4" name="Slide Number Placeholder 3"/>
          <p:cNvSpPr>
            <a:spLocks noGrp="1"/>
          </p:cNvSpPr>
          <p:nvPr>
            <p:ph type="sldNum" sz="quarter" idx="5"/>
          </p:nvPr>
        </p:nvSpPr>
        <p:spPr/>
        <p:txBody>
          <a:bodyPr/>
          <a:lstStyle/>
          <a:p>
            <a:fld id="{BDD1EB6A-D915-4F90-B9A2-D3F0CF37B2EB}" type="slidenum">
              <a:rPr lang="en-US" smtClean="0"/>
              <a:t>2</a:t>
            </a:fld>
            <a:endParaRPr lang="en-US" dirty="0"/>
          </a:p>
        </p:txBody>
      </p:sp>
    </p:spTree>
    <p:extLst>
      <p:ext uri="{BB962C8B-B14F-4D97-AF65-F5344CB8AC3E}">
        <p14:creationId xmlns:p14="http://schemas.microsoft.com/office/powerpoint/2010/main" val="2267853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11</a:t>
            </a:fld>
            <a:endParaRPr lang="en-US"/>
          </a:p>
        </p:txBody>
      </p:sp>
    </p:spTree>
    <p:extLst>
      <p:ext uri="{BB962C8B-B14F-4D97-AF65-F5344CB8AC3E}">
        <p14:creationId xmlns:p14="http://schemas.microsoft.com/office/powerpoint/2010/main" val="1280729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r>
              <a:rPr lang="en-US" i="1" dirty="0"/>
              <a:t>Consider the following based on your specific EMS and trauma system resources and geographic constraints</a:t>
            </a:r>
            <a:endParaRPr lang="en-US" dirty="0"/>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12</a:t>
            </a:fld>
            <a:endParaRPr lang="en-US"/>
          </a:p>
        </p:txBody>
      </p:sp>
    </p:spTree>
    <p:extLst>
      <p:ext uri="{BB962C8B-B14F-4D97-AF65-F5344CB8AC3E}">
        <p14:creationId xmlns:p14="http://schemas.microsoft.com/office/powerpoint/2010/main" val="367155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r>
              <a:rPr lang="en-US" i="1" dirty="0"/>
              <a:t>Consider the following based on your specific EMS and trauma system resources and geographic constraints</a:t>
            </a:r>
            <a:endParaRPr lang="en-US" dirty="0"/>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13</a:t>
            </a:fld>
            <a:endParaRPr lang="en-US"/>
          </a:p>
        </p:txBody>
      </p:sp>
    </p:spTree>
    <p:extLst>
      <p:ext uri="{BB962C8B-B14F-4D97-AF65-F5344CB8AC3E}">
        <p14:creationId xmlns:p14="http://schemas.microsoft.com/office/powerpoint/2010/main" val="3467300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r>
              <a:rPr lang="en-US" i="1" dirty="0"/>
              <a:t>Consider the following based on your specific EMS and trauma system resources and geographic constraints</a:t>
            </a:r>
            <a:endParaRPr lang="en-US" dirty="0"/>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14</a:t>
            </a:fld>
            <a:endParaRPr lang="en-US"/>
          </a:p>
        </p:txBody>
      </p:sp>
    </p:spTree>
    <p:extLst>
      <p:ext uri="{BB962C8B-B14F-4D97-AF65-F5344CB8AC3E}">
        <p14:creationId xmlns:p14="http://schemas.microsoft.com/office/powerpoint/2010/main" val="1046677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15</a:t>
            </a:fld>
            <a:endParaRPr lang="en-US"/>
          </a:p>
        </p:txBody>
      </p:sp>
    </p:spTree>
    <p:extLst>
      <p:ext uri="{BB962C8B-B14F-4D97-AF65-F5344CB8AC3E}">
        <p14:creationId xmlns:p14="http://schemas.microsoft.com/office/powerpoint/2010/main" val="29068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16</a:t>
            </a:fld>
            <a:endParaRPr lang="en-US"/>
          </a:p>
        </p:txBody>
      </p:sp>
    </p:spTree>
    <p:extLst>
      <p:ext uri="{BB962C8B-B14F-4D97-AF65-F5344CB8AC3E}">
        <p14:creationId xmlns:p14="http://schemas.microsoft.com/office/powerpoint/2010/main" val="1839406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17</a:t>
            </a:fld>
            <a:endParaRPr lang="en-US"/>
          </a:p>
        </p:txBody>
      </p:sp>
    </p:spTree>
    <p:extLst>
      <p:ext uri="{BB962C8B-B14F-4D97-AF65-F5344CB8AC3E}">
        <p14:creationId xmlns:p14="http://schemas.microsoft.com/office/powerpoint/2010/main" val="1196890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triage criteria, may be reasonable in EMS judgment that patient does not meet this criterion and can go to a non-trauma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18</a:t>
            </a:fld>
            <a:endParaRPr lang="en-US"/>
          </a:p>
        </p:txBody>
      </p:sp>
    </p:spTree>
    <p:extLst>
      <p:ext uri="{BB962C8B-B14F-4D97-AF65-F5344CB8AC3E}">
        <p14:creationId xmlns:p14="http://schemas.microsoft.com/office/powerpoint/2010/main" val="3299356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triage criteria, may be reasonable in EMS judgment that patient does not meet this criterion and can go to a non-trauma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19</a:t>
            </a:fld>
            <a:endParaRPr lang="en-US"/>
          </a:p>
        </p:txBody>
      </p:sp>
    </p:spTree>
    <p:extLst>
      <p:ext uri="{BB962C8B-B14F-4D97-AF65-F5344CB8AC3E}">
        <p14:creationId xmlns:p14="http://schemas.microsoft.com/office/powerpoint/2010/main" val="1674412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evidence of head trauma, may be reasonable in EMS judgment that patient does not meet this criterion and can go to a non-trauma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20</a:t>
            </a:fld>
            <a:endParaRPr lang="en-US"/>
          </a:p>
        </p:txBody>
      </p:sp>
    </p:spTree>
    <p:extLst>
      <p:ext uri="{BB962C8B-B14F-4D97-AF65-F5344CB8AC3E}">
        <p14:creationId xmlns:p14="http://schemas.microsoft.com/office/powerpoint/2010/main" val="2067453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Multiple case scenarios have been developed to facilitate education and training to apply the National Field Triage Guideline in practice. Covering all cases is not necessary depending on time constraints; it is recommended to cover at least 3-5 cases. Choose a variety of cases that cover Injury Patterns, Mental Status &amp; Vital Signs, Mechanism of Injury, &amp; EMS Judgment criteria from the Guideline to illustrate how each set of criteria is applied to injured patients. </a:t>
            </a:r>
          </a:p>
          <a:p>
            <a:endParaRPr lang="en-US" dirty="0"/>
          </a:p>
          <a:p>
            <a:r>
              <a:rPr lang="en-US" dirty="0"/>
              <a:t>The cases contain the ABCD primary survey and secondary survey to clarify if a patient does or does not meet the specific criterion. </a:t>
            </a:r>
          </a:p>
        </p:txBody>
      </p:sp>
      <p:sp>
        <p:nvSpPr>
          <p:cNvPr id="4" name="Slide Number Placeholder 3"/>
          <p:cNvSpPr>
            <a:spLocks noGrp="1"/>
          </p:cNvSpPr>
          <p:nvPr>
            <p:ph type="sldNum" sz="quarter" idx="5"/>
          </p:nvPr>
        </p:nvSpPr>
        <p:spPr/>
        <p:txBody>
          <a:bodyPr/>
          <a:lstStyle/>
          <a:p>
            <a:fld id="{BDD1EB6A-D915-4F90-B9A2-D3F0CF37B2EB}" type="slidenum">
              <a:rPr lang="en-US" smtClean="0"/>
              <a:t>3</a:t>
            </a:fld>
            <a:endParaRPr lang="en-US" dirty="0"/>
          </a:p>
        </p:txBody>
      </p:sp>
    </p:spTree>
    <p:extLst>
      <p:ext uri="{BB962C8B-B14F-4D97-AF65-F5344CB8AC3E}">
        <p14:creationId xmlns:p14="http://schemas.microsoft.com/office/powerpoint/2010/main" val="26543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21</a:t>
            </a:fld>
            <a:endParaRPr lang="en-US"/>
          </a:p>
        </p:txBody>
      </p:sp>
    </p:spTree>
    <p:extLst>
      <p:ext uri="{BB962C8B-B14F-4D97-AF65-F5344CB8AC3E}">
        <p14:creationId xmlns:p14="http://schemas.microsoft.com/office/powerpoint/2010/main" val="3754485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22</a:t>
            </a:fld>
            <a:endParaRPr lang="en-US"/>
          </a:p>
        </p:txBody>
      </p:sp>
    </p:spTree>
    <p:extLst>
      <p:ext uri="{BB962C8B-B14F-4D97-AF65-F5344CB8AC3E}">
        <p14:creationId xmlns:p14="http://schemas.microsoft.com/office/powerpoint/2010/main" val="268015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23</a:t>
            </a:fld>
            <a:endParaRPr lang="en-US"/>
          </a:p>
        </p:txBody>
      </p:sp>
    </p:spTree>
    <p:extLst>
      <p:ext uri="{BB962C8B-B14F-4D97-AF65-F5344CB8AC3E}">
        <p14:creationId xmlns:p14="http://schemas.microsoft.com/office/powerpoint/2010/main" val="37364815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7276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5746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5529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360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933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851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280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If you have not already, review the Field Triage Guidelines here. </a:t>
            </a:r>
          </a:p>
        </p:txBody>
      </p:sp>
      <p:sp>
        <p:nvSpPr>
          <p:cNvPr id="4" name="Slide Number Placeholder 3"/>
          <p:cNvSpPr>
            <a:spLocks noGrp="1"/>
          </p:cNvSpPr>
          <p:nvPr>
            <p:ph type="sldNum" sz="quarter" idx="5"/>
          </p:nvPr>
        </p:nvSpPr>
        <p:spPr/>
        <p:txBody>
          <a:bodyPr/>
          <a:lstStyle/>
          <a:p>
            <a:fld id="{BDD1EB6A-D915-4F90-B9A2-D3F0CF37B2EB}" type="slidenum">
              <a:rPr lang="en-US" smtClean="0"/>
              <a:t>4</a:t>
            </a:fld>
            <a:endParaRPr lang="en-US" dirty="0"/>
          </a:p>
        </p:txBody>
      </p:sp>
    </p:spTree>
    <p:extLst>
      <p:ext uri="{BB962C8B-B14F-4D97-AF65-F5344CB8AC3E}">
        <p14:creationId xmlns:p14="http://schemas.microsoft.com/office/powerpoint/2010/main" val="3941881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0420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50271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33</a:t>
            </a:fld>
            <a:endParaRPr lang="en-US" dirty="0"/>
          </a:p>
        </p:txBody>
      </p:sp>
    </p:spTree>
    <p:extLst>
      <p:ext uri="{BB962C8B-B14F-4D97-AF65-F5344CB8AC3E}">
        <p14:creationId xmlns:p14="http://schemas.microsoft.com/office/powerpoint/2010/main" val="628998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34</a:t>
            </a:fld>
            <a:endParaRPr lang="en-US" dirty="0"/>
          </a:p>
        </p:txBody>
      </p:sp>
    </p:spTree>
    <p:extLst>
      <p:ext uri="{BB962C8B-B14F-4D97-AF65-F5344CB8AC3E}">
        <p14:creationId xmlns:p14="http://schemas.microsoft.com/office/powerpoint/2010/main" val="3798912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35</a:t>
            </a:fld>
            <a:endParaRPr lang="en-US" dirty="0"/>
          </a:p>
        </p:txBody>
      </p:sp>
    </p:spTree>
    <p:extLst>
      <p:ext uri="{BB962C8B-B14F-4D97-AF65-F5344CB8AC3E}">
        <p14:creationId xmlns:p14="http://schemas.microsoft.com/office/powerpoint/2010/main" val="2600980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Begin </a:t>
            </a:r>
            <a:r>
              <a:rPr lang="en-US" sz="1200" i="0" dirty="0">
                <a:latin typeface="Arial" panose="020B0604020202020204" pitchFamily="34" charset="0"/>
                <a:cs typeface="Arial" panose="020B0604020202020204" pitchFamily="34" charset="0"/>
              </a:rPr>
              <a:t>with a brief discussion of relevant EMS and trauma center resources of your system. The resources may include trauma centers of different levels, non-trauma center hospitals, air medical transport resources, other EMS coverage, or need for mutual aid. Additionally, it is important to consider geographic constraints or other challenges unique to the EMS and trauma system. </a:t>
            </a:r>
            <a:r>
              <a:rPr lang="en-US" i="1" dirty="0"/>
              <a:t>Consider these resources and geographic constraints as you guide the trainees through the following cases.</a:t>
            </a:r>
          </a:p>
          <a:p>
            <a:endParaRPr lang="en-US" sz="1200" i="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DD1EB6A-D915-4F90-B9A2-D3F0CF37B2EB}" type="slidenum">
              <a:rPr lang="en-US" smtClean="0"/>
              <a:t>5</a:t>
            </a:fld>
            <a:endParaRPr lang="en-US" dirty="0"/>
          </a:p>
        </p:txBody>
      </p:sp>
    </p:spTree>
    <p:extLst>
      <p:ext uri="{BB962C8B-B14F-4D97-AF65-F5344CB8AC3E}">
        <p14:creationId xmlns:p14="http://schemas.microsoft.com/office/powerpoint/2010/main" val="2093638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6</a:t>
            </a:fld>
            <a:endParaRPr lang="en-US" dirty="0"/>
          </a:p>
        </p:txBody>
      </p:sp>
    </p:spTree>
    <p:extLst>
      <p:ext uri="{BB962C8B-B14F-4D97-AF65-F5344CB8AC3E}">
        <p14:creationId xmlns:p14="http://schemas.microsoft.com/office/powerpoint/2010/main" val="3108580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7</a:t>
            </a:fld>
            <a:endParaRPr lang="en-US" dirty="0"/>
          </a:p>
        </p:txBody>
      </p:sp>
    </p:spTree>
    <p:extLst>
      <p:ext uri="{BB962C8B-B14F-4D97-AF65-F5344CB8AC3E}">
        <p14:creationId xmlns:p14="http://schemas.microsoft.com/office/powerpoint/2010/main" val="3926894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8</a:t>
            </a:fld>
            <a:endParaRPr lang="en-US" dirty="0"/>
          </a:p>
        </p:txBody>
      </p:sp>
    </p:spTree>
    <p:extLst>
      <p:ext uri="{BB962C8B-B14F-4D97-AF65-F5344CB8AC3E}">
        <p14:creationId xmlns:p14="http://schemas.microsoft.com/office/powerpoint/2010/main" val="401773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9</a:t>
            </a:fld>
            <a:endParaRPr lang="en-US"/>
          </a:p>
        </p:txBody>
      </p:sp>
    </p:spTree>
    <p:extLst>
      <p:ext uri="{BB962C8B-B14F-4D97-AF65-F5344CB8AC3E}">
        <p14:creationId xmlns:p14="http://schemas.microsoft.com/office/powerpoint/2010/main" val="3661705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10</a:t>
            </a:fld>
            <a:endParaRPr lang="en-US"/>
          </a:p>
        </p:txBody>
      </p:sp>
    </p:spTree>
    <p:extLst>
      <p:ext uri="{BB962C8B-B14F-4D97-AF65-F5344CB8AC3E}">
        <p14:creationId xmlns:p14="http://schemas.microsoft.com/office/powerpoint/2010/main" val="405353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7476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with 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8C1BF854-5D28-1440-BD75-F87CE70623E0}"/>
              </a:ext>
            </a:extLst>
          </p:cNvPr>
          <p:cNvSpPr>
            <a:spLocks noGrp="1"/>
          </p:cNvSpPr>
          <p:nvPr>
            <p:ph type="body" sz="quarter" idx="10" hasCustomPrompt="1"/>
          </p:nvPr>
        </p:nvSpPr>
        <p:spPr>
          <a:xfrm>
            <a:off x="406400" y="1047255"/>
            <a:ext cx="113792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5" name="Text Placeholder 12">
            <a:extLst>
              <a:ext uri="{FF2B5EF4-FFF2-40B4-BE49-F238E27FC236}">
                <a16:creationId xmlns:a16="http://schemas.microsoft.com/office/drawing/2014/main" id="{F027FBBC-1734-0C48-A196-7B2E79005015}"/>
              </a:ext>
            </a:extLst>
          </p:cNvPr>
          <p:cNvSpPr>
            <a:spLocks noGrp="1"/>
          </p:cNvSpPr>
          <p:nvPr>
            <p:ph type="body" sz="quarter" idx="11" hasCustomPrompt="1"/>
          </p:nvPr>
        </p:nvSpPr>
        <p:spPr>
          <a:xfrm>
            <a:off x="406400" y="1744869"/>
            <a:ext cx="11379200" cy="4325731"/>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8" name="Title 1">
            <a:extLst>
              <a:ext uri="{FF2B5EF4-FFF2-40B4-BE49-F238E27FC236}">
                <a16:creationId xmlns:a16="http://schemas.microsoft.com/office/drawing/2014/main" id="{3EEF2435-EDCB-0F49-93CA-5406B944AA97}"/>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306756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07FF83B-962F-AB43-B80D-E486F2FA6F38}"/>
              </a:ext>
            </a:extLst>
          </p:cNvPr>
          <p:cNvSpPr>
            <a:spLocks noGrp="1"/>
          </p:cNvSpPr>
          <p:nvPr>
            <p:ph type="body" sz="quarter" idx="10" hasCustomPrompt="1"/>
          </p:nvPr>
        </p:nvSpPr>
        <p:spPr>
          <a:xfrm>
            <a:off x="406400" y="1047255"/>
            <a:ext cx="55880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11" name="Text Placeholder 12">
            <a:extLst>
              <a:ext uri="{FF2B5EF4-FFF2-40B4-BE49-F238E27FC236}">
                <a16:creationId xmlns:a16="http://schemas.microsoft.com/office/drawing/2014/main" id="{8FBA0DC8-AE02-2F42-BDE5-4C628A6F26A4}"/>
              </a:ext>
            </a:extLst>
          </p:cNvPr>
          <p:cNvSpPr>
            <a:spLocks noGrp="1"/>
          </p:cNvSpPr>
          <p:nvPr>
            <p:ph type="body" sz="quarter" idx="11" hasCustomPrompt="1"/>
          </p:nvPr>
        </p:nvSpPr>
        <p:spPr>
          <a:xfrm>
            <a:off x="406400" y="1744869"/>
            <a:ext cx="5588000" cy="4325731"/>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12" name="Text Placeholder 12">
            <a:extLst>
              <a:ext uri="{FF2B5EF4-FFF2-40B4-BE49-F238E27FC236}">
                <a16:creationId xmlns:a16="http://schemas.microsoft.com/office/drawing/2014/main" id="{7E9AA800-CFD7-8B43-BFC7-888157A62D3B}"/>
              </a:ext>
            </a:extLst>
          </p:cNvPr>
          <p:cNvSpPr>
            <a:spLocks noGrp="1"/>
          </p:cNvSpPr>
          <p:nvPr>
            <p:ph type="body" sz="quarter" idx="12" hasCustomPrompt="1"/>
          </p:nvPr>
        </p:nvSpPr>
        <p:spPr>
          <a:xfrm>
            <a:off x="6197600" y="1744870"/>
            <a:ext cx="5588000" cy="4325729"/>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13" name="Text Placeholder 8">
            <a:extLst>
              <a:ext uri="{FF2B5EF4-FFF2-40B4-BE49-F238E27FC236}">
                <a16:creationId xmlns:a16="http://schemas.microsoft.com/office/drawing/2014/main" id="{8EDA0F2F-ADA0-0E49-9D0A-0B03C208005C}"/>
              </a:ext>
            </a:extLst>
          </p:cNvPr>
          <p:cNvSpPr>
            <a:spLocks noGrp="1"/>
          </p:cNvSpPr>
          <p:nvPr>
            <p:ph type="body" sz="quarter" idx="13" hasCustomPrompt="1"/>
          </p:nvPr>
        </p:nvSpPr>
        <p:spPr>
          <a:xfrm>
            <a:off x="6190593" y="1047255"/>
            <a:ext cx="55880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7" name="Title 1">
            <a:extLst>
              <a:ext uri="{FF2B5EF4-FFF2-40B4-BE49-F238E27FC236}">
                <a16:creationId xmlns:a16="http://schemas.microsoft.com/office/drawing/2014/main" id="{F55E52D2-B3B8-7549-9904-F9E073029D9F}"/>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261463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No Title">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19C79554-2D0D-4246-903A-EFF3C9FD4D8E}"/>
              </a:ext>
            </a:extLst>
          </p:cNvPr>
          <p:cNvSpPr>
            <a:spLocks noGrp="1"/>
          </p:cNvSpPr>
          <p:nvPr>
            <p:ph type="body" sz="quarter" idx="11" hasCustomPrompt="1"/>
          </p:nvPr>
        </p:nvSpPr>
        <p:spPr>
          <a:xfrm>
            <a:off x="406400" y="1092200"/>
            <a:ext cx="11379200" cy="4572000"/>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4" name="Title 1">
            <a:extLst>
              <a:ext uri="{FF2B5EF4-FFF2-40B4-BE49-F238E27FC236}">
                <a16:creationId xmlns:a16="http://schemas.microsoft.com/office/drawing/2014/main" id="{BBBE8D7D-845B-6D4B-9C68-236F2D6C787E}"/>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608349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5D99E5-0C53-45EE-B91E-71FB6C5B2610}"/>
              </a:ext>
            </a:extLst>
          </p:cNvPr>
          <p:cNvSpPr>
            <a:spLocks noGrp="1"/>
          </p:cNvSpPr>
          <p:nvPr>
            <p:ph type="body" sz="quarter" idx="10"/>
          </p:nvPr>
        </p:nvSpPr>
        <p:spPr>
          <a:xfrm>
            <a:off x="1" y="124056"/>
            <a:ext cx="12192000" cy="606425"/>
          </a:xfrm>
          <a:prstGeom prst="rect">
            <a:avLst/>
          </a:prstGeom>
        </p:spPr>
        <p:txBody>
          <a:bodyPr/>
          <a:lstStyle>
            <a:lvl1pPr marL="0" indent="0" algn="ctr">
              <a:buNone/>
              <a:defRPr sz="2800" b="1" cap="all" baseline="0">
                <a:solidFill>
                  <a:srgbClr val="283178"/>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1876773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9775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emf"/><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0987038"/>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98554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9.emf"/></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24.JPG"/><Relationship Id="rId5" Type="http://schemas.openxmlformats.org/officeDocument/2006/relationships/image" Target="../media/image26.emf"/><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30.emf"/><Relationship Id="rId5" Type="http://schemas.openxmlformats.org/officeDocument/2006/relationships/image" Target="../media/image9.emf"/><Relationship Id="rId4" Type="http://schemas.openxmlformats.org/officeDocument/2006/relationships/image" Target="../media/image29.emf"/></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jpg"/><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F1F0BF-C786-45EC-A7C0-30D994483658}"/>
              </a:ext>
            </a:extLst>
          </p:cNvPr>
          <p:cNvSpPr txBox="1"/>
          <p:nvPr/>
        </p:nvSpPr>
        <p:spPr>
          <a:xfrm>
            <a:off x="3921760" y="2767281"/>
            <a:ext cx="4348481" cy="1323439"/>
          </a:xfrm>
          <a:prstGeom prst="rect">
            <a:avLst/>
          </a:prstGeom>
          <a:noFill/>
        </p:spPr>
        <p:txBody>
          <a:bodyPr wrap="square" rtlCol="0">
            <a:spAutoFit/>
          </a:bodyPr>
          <a:lstStyle/>
          <a:p>
            <a:pPr algn="ctr"/>
            <a:r>
              <a:rPr lang="en-US" sz="4000" b="1" dirty="0">
                <a:solidFill>
                  <a:srgbClr val="2C3791"/>
                </a:solidFill>
                <a:latin typeface="Arial" panose="020B0604020202020204" pitchFamily="34" charset="0"/>
                <a:cs typeface="Arial" panose="020B0604020202020204" pitchFamily="34" charset="0"/>
              </a:rPr>
              <a:t>Case-Based Triage Scenarios</a:t>
            </a:r>
          </a:p>
        </p:txBody>
      </p:sp>
    </p:spTree>
    <p:extLst>
      <p:ext uri="{BB962C8B-B14F-4D97-AF65-F5344CB8AC3E}">
        <p14:creationId xmlns:p14="http://schemas.microsoft.com/office/powerpoint/2010/main" val="3118857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agitated about wreck</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small facial &amp; arm lacs from glass, obviously 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grass, outdoor, car, parked&#10;&#10;Description automatically generated">
            <a:extLst>
              <a:ext uri="{FF2B5EF4-FFF2-40B4-BE49-F238E27FC236}">
                <a16:creationId xmlns:a16="http://schemas.microsoft.com/office/drawing/2014/main" id="{BFF2AC2F-DBC7-49B9-ABC0-A5108BCA50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96785" y="2298637"/>
            <a:ext cx="2853827" cy="2140370"/>
          </a:xfrm>
          <a:prstGeom prst="rect">
            <a:avLst/>
          </a:prstGeom>
        </p:spPr>
      </p:pic>
      <p:sp>
        <p:nvSpPr>
          <p:cNvPr id="2" name="Text Placeholder 1">
            <a:extLst>
              <a:ext uri="{FF2B5EF4-FFF2-40B4-BE49-F238E27FC236}">
                <a16:creationId xmlns:a16="http://schemas.microsoft.com/office/drawing/2014/main" id="{04530A51-3C92-4CF4-B0D9-A054FB73EDEC}"/>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5" name="TextBox 4">
            <a:extLst>
              <a:ext uri="{FF2B5EF4-FFF2-40B4-BE49-F238E27FC236}">
                <a16:creationId xmlns:a16="http://schemas.microsoft.com/office/drawing/2014/main" id="{B6E99DD3-9CF6-45D5-9DD4-A05E857B92EB}"/>
              </a:ext>
            </a:extLst>
          </p:cNvPr>
          <p:cNvSpPr txBox="1"/>
          <p:nvPr/>
        </p:nvSpPr>
        <p:spPr>
          <a:xfrm>
            <a:off x="9196785" y="4254341"/>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04527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agitated about wreck</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small facial &amp; arm lacs from glass, bilateral shins with bruising</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112/68     HR 96     RR 18     SpO2 99%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grass, outdoor, car, parked&#10;&#10;Description automatically generated">
            <a:extLst>
              <a:ext uri="{FF2B5EF4-FFF2-40B4-BE49-F238E27FC236}">
                <a16:creationId xmlns:a16="http://schemas.microsoft.com/office/drawing/2014/main" id="{5047D371-CAC1-436E-9D9B-99132C127C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96785" y="2298637"/>
            <a:ext cx="2853827" cy="2140370"/>
          </a:xfrm>
          <a:prstGeom prst="rect">
            <a:avLst/>
          </a:prstGeom>
        </p:spPr>
      </p:pic>
      <p:grpSp>
        <p:nvGrpSpPr>
          <p:cNvPr id="9" name="Group 8">
            <a:extLst>
              <a:ext uri="{FF2B5EF4-FFF2-40B4-BE49-F238E27FC236}">
                <a16:creationId xmlns:a16="http://schemas.microsoft.com/office/drawing/2014/main" id="{89D5C6FC-AB04-4560-93C0-EF657B89CC25}"/>
              </a:ext>
            </a:extLst>
          </p:cNvPr>
          <p:cNvGrpSpPr/>
          <p:nvPr/>
        </p:nvGrpSpPr>
        <p:grpSpPr>
          <a:xfrm>
            <a:off x="5344402" y="2754457"/>
            <a:ext cx="3852383" cy="1340086"/>
            <a:chOff x="285840" y="5510219"/>
            <a:chExt cx="4311641" cy="1198383"/>
          </a:xfrm>
        </p:grpSpPr>
        <p:pic>
          <p:nvPicPr>
            <p:cNvPr id="3" name="Picture 2">
              <a:extLst>
                <a:ext uri="{FF2B5EF4-FFF2-40B4-BE49-F238E27FC236}">
                  <a16:creationId xmlns:a16="http://schemas.microsoft.com/office/drawing/2014/main" id="{2CBDFD73-15A4-4236-AFEF-8AEE0DE4CB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70498" y="5510219"/>
              <a:ext cx="1774693" cy="422031"/>
            </a:xfrm>
            <a:prstGeom prst="rect">
              <a:avLst/>
            </a:prstGeom>
          </p:spPr>
        </p:pic>
        <p:pic>
          <p:nvPicPr>
            <p:cNvPr id="8" name="Picture 7">
              <a:extLst>
                <a:ext uri="{FF2B5EF4-FFF2-40B4-BE49-F238E27FC236}">
                  <a16:creationId xmlns:a16="http://schemas.microsoft.com/office/drawing/2014/main" id="{DAB3F330-FBA6-4506-9736-756BA768B3E9}"/>
                </a:ext>
              </a:extLst>
            </p:cNvPr>
            <p:cNvPicPr>
              <a:picLocks noChangeAspect="1"/>
            </p:cNvPicPr>
            <p:nvPr/>
          </p:nvPicPr>
          <p:blipFill>
            <a:blip r:embed="rId5"/>
            <a:stretch>
              <a:fillRect/>
            </a:stretch>
          </p:blipFill>
          <p:spPr>
            <a:xfrm>
              <a:off x="285840" y="5932250"/>
              <a:ext cx="4311641" cy="776352"/>
            </a:xfrm>
            <a:prstGeom prst="rect">
              <a:avLst/>
            </a:prstGeom>
          </p:spPr>
        </p:pic>
      </p:grpSp>
      <p:sp>
        <p:nvSpPr>
          <p:cNvPr id="10" name="&quot;Not Allowed&quot; Symbol 9">
            <a:extLst>
              <a:ext uri="{FF2B5EF4-FFF2-40B4-BE49-F238E27FC236}">
                <a16:creationId xmlns:a16="http://schemas.microsoft.com/office/drawing/2014/main" id="{B80DC64E-2EC8-4C76-A0C3-9AD7145F6A7B}"/>
              </a:ext>
            </a:extLst>
          </p:cNvPr>
          <p:cNvSpPr/>
          <p:nvPr/>
        </p:nvSpPr>
        <p:spPr>
          <a:xfrm>
            <a:off x="6014324" y="2476580"/>
            <a:ext cx="2005368" cy="1785027"/>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 Placeholder 1">
            <a:extLst>
              <a:ext uri="{FF2B5EF4-FFF2-40B4-BE49-F238E27FC236}">
                <a16:creationId xmlns:a16="http://schemas.microsoft.com/office/drawing/2014/main" id="{66E0F318-20AC-4D82-B6AD-931BCDD3A004}"/>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11" name="TextBox 10">
            <a:extLst>
              <a:ext uri="{FF2B5EF4-FFF2-40B4-BE49-F238E27FC236}">
                <a16:creationId xmlns:a16="http://schemas.microsoft.com/office/drawing/2014/main" id="{0F80701D-9262-4D27-9205-FE3F53D8EF43}"/>
              </a:ext>
            </a:extLst>
          </p:cNvPr>
          <p:cNvSpPr txBox="1"/>
          <p:nvPr/>
        </p:nvSpPr>
        <p:spPr>
          <a:xfrm>
            <a:off x="9196785" y="4254341"/>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77866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0"/>
                                        </p:tgtEl>
                                        <p:attrNameLst>
                                          <p:attrName>style.visibility</p:attrName>
                                        </p:attrNameLst>
                                      </p:cBhvr>
                                      <p:to>
                                        <p:strVal val="visible"/>
                                      </p:to>
                                    </p:set>
                                    <p:animEffect transition="in" filter="wipe(down)">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Yelling for help,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agitated about wreck</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small facial &amp; arm lacs from glass, obviously 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2B7570F-DCD7-442B-890A-1CA6B551F362}"/>
              </a:ext>
            </a:extLst>
          </p:cNvPr>
          <p:cNvPicPr>
            <a:picLocks noChangeAspect="1"/>
          </p:cNvPicPr>
          <p:nvPr/>
        </p:nvPicPr>
        <p:blipFill>
          <a:blip r:embed="rId3"/>
          <a:stretch>
            <a:fillRect/>
          </a:stretch>
        </p:blipFill>
        <p:spPr>
          <a:xfrm>
            <a:off x="3948112" y="2590210"/>
            <a:ext cx="4295775" cy="3238500"/>
          </a:xfrm>
          <a:prstGeom prst="rect">
            <a:avLst/>
          </a:prstGeom>
        </p:spPr>
      </p:pic>
      <p:sp>
        <p:nvSpPr>
          <p:cNvPr id="2" name="Text Placeholder 1">
            <a:extLst>
              <a:ext uri="{FF2B5EF4-FFF2-40B4-BE49-F238E27FC236}">
                <a16:creationId xmlns:a16="http://schemas.microsoft.com/office/drawing/2014/main" id="{8A6D561F-14EA-4875-AD05-5D8598724A78}"/>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5" name="TextBox 4">
            <a:extLst>
              <a:ext uri="{FF2B5EF4-FFF2-40B4-BE49-F238E27FC236}">
                <a16:creationId xmlns:a16="http://schemas.microsoft.com/office/drawing/2014/main" id="{8795EC33-16F7-41AA-85B6-39250847B4C1}"/>
              </a:ext>
            </a:extLst>
          </p:cNvPr>
          <p:cNvSpPr txBox="1"/>
          <p:nvPr/>
        </p:nvSpPr>
        <p:spPr>
          <a:xfrm>
            <a:off x="3948112" y="5613266"/>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56345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agitated about wreck</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a:t>
            </a:r>
            <a:r>
              <a:rPr lang="en-US" b="1" dirty="0" err="1">
                <a:solidFill>
                  <a:schemeClr val="bg1"/>
                </a:solidFill>
                <a:latin typeface="Arial" panose="020B0604020202020204" pitchFamily="34" charset="0"/>
                <a:cs typeface="Arial" panose="020B0604020202020204" pitchFamily="34" charset="0"/>
              </a:rPr>
              <a:t>surve</a:t>
            </a:r>
            <a:endParaRPr lang="en-US" b="1" dirty="0">
              <a:solidFill>
                <a:schemeClr val="bg1"/>
              </a:solidFill>
              <a:latin typeface="Arial" panose="020B0604020202020204" pitchFamily="34" charset="0"/>
              <a:cs typeface="Arial" panose="020B0604020202020204" pitchFamily="34" charset="0"/>
            </a:endParaRPr>
          </a:p>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y: </a:t>
            </a:r>
            <a:r>
              <a:rPr lang="en-US" dirty="0">
                <a:solidFill>
                  <a:schemeClr val="bg1"/>
                </a:solidFill>
                <a:latin typeface="Arial" panose="020B0604020202020204" pitchFamily="34" charset="0"/>
                <a:cs typeface="Arial" panose="020B0604020202020204" pitchFamily="34" charset="0"/>
              </a:rPr>
              <a:t>facial &amp; arm lacs from glass, obviously 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3165109-9EA6-4663-BF8C-E76661D8576B}"/>
              </a:ext>
            </a:extLst>
          </p:cNvPr>
          <p:cNvPicPr>
            <a:picLocks noChangeAspect="1"/>
          </p:cNvPicPr>
          <p:nvPr/>
        </p:nvPicPr>
        <p:blipFill>
          <a:blip r:embed="rId3"/>
          <a:stretch>
            <a:fillRect/>
          </a:stretch>
        </p:blipFill>
        <p:spPr>
          <a:xfrm>
            <a:off x="8774884" y="2339741"/>
            <a:ext cx="3322565" cy="2460380"/>
          </a:xfrm>
          <a:prstGeom prst="rect">
            <a:avLst/>
          </a:prstGeom>
        </p:spPr>
      </p:pic>
      <p:sp>
        <p:nvSpPr>
          <p:cNvPr id="2" name="Text Placeholder 1">
            <a:extLst>
              <a:ext uri="{FF2B5EF4-FFF2-40B4-BE49-F238E27FC236}">
                <a16:creationId xmlns:a16="http://schemas.microsoft.com/office/drawing/2014/main" id="{249DE914-ED27-40BA-AF82-69E083032D44}"/>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7" name="TextBox 6">
            <a:extLst>
              <a:ext uri="{FF2B5EF4-FFF2-40B4-BE49-F238E27FC236}">
                <a16:creationId xmlns:a16="http://schemas.microsoft.com/office/drawing/2014/main" id="{98F7D156-0576-4ABF-AA24-34EA1E11B079}"/>
              </a:ext>
            </a:extLst>
          </p:cNvPr>
          <p:cNvSpPr txBox="1"/>
          <p:nvPr/>
        </p:nvSpPr>
        <p:spPr>
          <a:xfrm>
            <a:off x="8758548" y="4615455"/>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33635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agitated about wreck</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small facial &amp; arm lacs from glass, bilateral shins with bruising</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112/68     HR 96     RR 18     SpO2 99%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3F189469-503F-47F5-A466-FC777B4200BC}"/>
              </a:ext>
            </a:extLst>
          </p:cNvPr>
          <p:cNvPicPr>
            <a:picLocks noChangeAspect="1"/>
          </p:cNvPicPr>
          <p:nvPr/>
        </p:nvPicPr>
        <p:blipFill>
          <a:blip r:embed="rId3"/>
          <a:stretch>
            <a:fillRect/>
          </a:stretch>
        </p:blipFill>
        <p:spPr>
          <a:xfrm>
            <a:off x="8774884" y="2339741"/>
            <a:ext cx="3322565" cy="2460380"/>
          </a:xfrm>
          <a:prstGeom prst="rect">
            <a:avLst/>
          </a:prstGeom>
        </p:spPr>
      </p:pic>
      <p:grpSp>
        <p:nvGrpSpPr>
          <p:cNvPr id="2" name="Group 1">
            <a:extLst>
              <a:ext uri="{FF2B5EF4-FFF2-40B4-BE49-F238E27FC236}">
                <a16:creationId xmlns:a16="http://schemas.microsoft.com/office/drawing/2014/main" id="{E56E57B4-581B-46C4-A3C6-AF23C8B27C4F}"/>
              </a:ext>
            </a:extLst>
          </p:cNvPr>
          <p:cNvGrpSpPr/>
          <p:nvPr/>
        </p:nvGrpSpPr>
        <p:grpSpPr>
          <a:xfrm>
            <a:off x="4922501" y="2678956"/>
            <a:ext cx="3852383" cy="1340086"/>
            <a:chOff x="4922501" y="2678956"/>
            <a:chExt cx="3852383" cy="1340086"/>
          </a:xfrm>
        </p:grpSpPr>
        <p:pic>
          <p:nvPicPr>
            <p:cNvPr id="10" name="Picture 9">
              <a:extLst>
                <a:ext uri="{FF2B5EF4-FFF2-40B4-BE49-F238E27FC236}">
                  <a16:creationId xmlns:a16="http://schemas.microsoft.com/office/drawing/2014/main" id="{65F70090-8DBA-424B-9C99-6A0EA20EF0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02277" y="2678956"/>
              <a:ext cx="1585660" cy="471934"/>
            </a:xfrm>
            <a:prstGeom prst="rect">
              <a:avLst/>
            </a:prstGeom>
          </p:spPr>
        </p:pic>
        <p:pic>
          <p:nvPicPr>
            <p:cNvPr id="11" name="Picture 10">
              <a:extLst>
                <a:ext uri="{FF2B5EF4-FFF2-40B4-BE49-F238E27FC236}">
                  <a16:creationId xmlns:a16="http://schemas.microsoft.com/office/drawing/2014/main" id="{D3A6F969-E54A-43F3-8CDC-934FC8ACF0E0}"/>
                </a:ext>
              </a:extLst>
            </p:cNvPr>
            <p:cNvPicPr>
              <a:picLocks noChangeAspect="1"/>
            </p:cNvPicPr>
            <p:nvPr/>
          </p:nvPicPr>
          <p:blipFill>
            <a:blip r:embed="rId5"/>
            <a:stretch>
              <a:fillRect/>
            </a:stretch>
          </p:blipFill>
          <p:spPr>
            <a:xfrm>
              <a:off x="4922501" y="3150890"/>
              <a:ext cx="3852383" cy="868152"/>
            </a:xfrm>
            <a:prstGeom prst="rect">
              <a:avLst/>
            </a:prstGeom>
          </p:spPr>
        </p:pic>
      </p:grpSp>
      <p:sp>
        <p:nvSpPr>
          <p:cNvPr id="3" name="Text Placeholder 2">
            <a:extLst>
              <a:ext uri="{FF2B5EF4-FFF2-40B4-BE49-F238E27FC236}">
                <a16:creationId xmlns:a16="http://schemas.microsoft.com/office/drawing/2014/main" id="{B75ED8B6-E468-4B69-8A65-C9A1FFD6D13B}"/>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9" name="TextBox 8">
            <a:extLst>
              <a:ext uri="{FF2B5EF4-FFF2-40B4-BE49-F238E27FC236}">
                <a16:creationId xmlns:a16="http://schemas.microsoft.com/office/drawing/2014/main" id="{ACD9E54C-4FF2-4547-82B0-B3BD62F12F3A}"/>
              </a:ext>
            </a:extLst>
          </p:cNvPr>
          <p:cNvSpPr txBox="1"/>
          <p:nvPr/>
        </p:nvSpPr>
        <p:spPr>
          <a:xfrm>
            <a:off x="8758548" y="4615455"/>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09262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Able to answer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Mildly diaphoretic, palpable radial pulse in both arms</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alert and oriented</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Multiple </a:t>
            </a:r>
          </a:p>
          <a:p>
            <a:r>
              <a:rPr lang="en-US" dirty="0">
                <a:solidFill>
                  <a:schemeClr val="bg1"/>
                </a:solidFill>
                <a:latin typeface="Arial" panose="020B0604020202020204" pitchFamily="34" charset="0"/>
                <a:cs typeface="Arial" panose="020B0604020202020204" pitchFamily="34" charset="0"/>
              </a:rPr>
              <a:t>deep lacerations to the right upper arm and forearm, down to muscle. One laceration has spurting blood when removing the towel </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bystanders are using, HTN, HLD. No anticoagulant meds, baby aspirin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picture containing person, ground&#10;&#10;Description automatically generated">
            <a:extLst>
              <a:ext uri="{FF2B5EF4-FFF2-40B4-BE49-F238E27FC236}">
                <a16:creationId xmlns:a16="http://schemas.microsoft.com/office/drawing/2014/main" id="{D5D805D6-FD3A-40E5-B416-7CE05FE573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66849" y="2021942"/>
            <a:ext cx="3058303" cy="3820793"/>
          </a:xfrm>
          <a:prstGeom prst="rect">
            <a:avLst/>
          </a:prstGeom>
        </p:spPr>
      </p:pic>
      <p:sp>
        <p:nvSpPr>
          <p:cNvPr id="2" name="Text Placeholder 1">
            <a:extLst>
              <a:ext uri="{FF2B5EF4-FFF2-40B4-BE49-F238E27FC236}">
                <a16:creationId xmlns:a16="http://schemas.microsoft.com/office/drawing/2014/main" id="{DAC00EDE-3EBA-4CA5-AC47-B71769AEBB06}"/>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5" name="TextBox 4">
            <a:extLst>
              <a:ext uri="{FF2B5EF4-FFF2-40B4-BE49-F238E27FC236}">
                <a16:creationId xmlns:a16="http://schemas.microsoft.com/office/drawing/2014/main" id="{763719A0-02CE-4C06-9FEE-EF85FB323F40}"/>
              </a:ext>
            </a:extLst>
          </p:cNvPr>
          <p:cNvSpPr txBox="1"/>
          <p:nvPr/>
        </p:nvSpPr>
        <p:spPr>
          <a:xfrm>
            <a:off x="4566848" y="5642680"/>
            <a:ext cx="2637260" cy="200055"/>
          </a:xfrm>
          <a:prstGeom prst="rect">
            <a:avLst/>
          </a:prstGeom>
          <a:noFill/>
        </p:spPr>
        <p:txBody>
          <a:bodyPr wrap="none" rtlCol="0">
            <a:spAutoFit/>
          </a:bodyPr>
          <a:lstStyle/>
          <a:p>
            <a:r>
              <a:rPr lang="en-US" sz="7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1720898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Able to answer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Mildly diaphoretic, palpable radial pulse in both arms</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alert and oriented. States she fell off a chair onto a glass table.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a:t>
            </a:r>
            <a:r>
              <a:rPr lang="en-US" b="1" dirty="0" err="1">
                <a:solidFill>
                  <a:schemeClr val="bg1"/>
                </a:solidFill>
                <a:latin typeface="Arial" panose="020B0604020202020204" pitchFamily="34" charset="0"/>
                <a:cs typeface="Arial" panose="020B0604020202020204" pitchFamily="34" charset="0"/>
              </a:rPr>
              <a:t>surve</a:t>
            </a:r>
            <a:endParaRPr lang="en-US" b="1" dirty="0">
              <a:solidFill>
                <a:schemeClr val="bg1"/>
              </a:solidFill>
              <a:latin typeface="Arial" panose="020B0604020202020204" pitchFamily="34" charset="0"/>
              <a:cs typeface="Arial" panose="020B0604020202020204" pitchFamily="34" charset="0"/>
            </a:endParaRPr>
          </a:p>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Multiple deep lacerations to the right upper arm and forearm, down to mt slows the bleeding. </a:t>
            </a:r>
          </a:p>
          <a:p>
            <a:r>
              <a:rPr lang="en-US" b="1" dirty="0">
                <a:solidFill>
                  <a:schemeClr val="bg1"/>
                </a:solidFill>
                <a:latin typeface="Arial" panose="020B0604020202020204" pitchFamily="34" charset="0"/>
                <a:cs typeface="Arial" panose="020B0604020202020204" pitchFamily="34" charset="0"/>
              </a:rPr>
              <a:t>Initial vital sign</a:t>
            </a:r>
          </a:p>
          <a:p>
            <a:r>
              <a:rPr lang="en-US" b="1" dirty="0">
                <a:solidFill>
                  <a:schemeClr val="bg1"/>
                </a:solidFill>
                <a:latin typeface="Arial" panose="020B0604020202020204" pitchFamily="34" charset="0"/>
                <a:cs typeface="Arial" panose="020B0604020202020204" pitchFamily="34" charset="0"/>
              </a:rPr>
              <a:t>s – </a:t>
            </a:r>
            <a:r>
              <a:rPr lang="en-US" dirty="0">
                <a:solidFill>
                  <a:schemeClr val="bg1"/>
                </a:solidFill>
                <a:latin typeface="Arial" panose="020B0604020202020204" pitchFamily="34" charset="0"/>
                <a:cs typeface="Arial" panose="020B0604020202020204" pitchFamily="34" charset="0"/>
              </a:rPr>
              <a:t>BP 110/72     </a:t>
            </a:r>
            <a:r>
              <a:rPr lang="en-US" b="1"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CAD, DM, HTN, HLD. No anticoagulant meds, baby aspirin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person, ground&#10;&#10;Description automatically generated">
            <a:extLst>
              <a:ext uri="{FF2B5EF4-FFF2-40B4-BE49-F238E27FC236}">
                <a16:creationId xmlns:a16="http://schemas.microsoft.com/office/drawing/2014/main" id="{A2889D80-E1D6-4406-8EE5-74FC53CE95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90073" y="2097444"/>
            <a:ext cx="1909453" cy="2385514"/>
          </a:xfrm>
          <a:prstGeom prst="rect">
            <a:avLst/>
          </a:prstGeom>
        </p:spPr>
      </p:pic>
      <p:sp>
        <p:nvSpPr>
          <p:cNvPr id="2" name="Text Placeholder 1">
            <a:extLst>
              <a:ext uri="{FF2B5EF4-FFF2-40B4-BE49-F238E27FC236}">
                <a16:creationId xmlns:a16="http://schemas.microsoft.com/office/drawing/2014/main" id="{FAE43BDC-5C89-4A30-BDFC-143F8E5C11CA}"/>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5" name="TextBox 4">
            <a:extLst>
              <a:ext uri="{FF2B5EF4-FFF2-40B4-BE49-F238E27FC236}">
                <a16:creationId xmlns:a16="http://schemas.microsoft.com/office/drawing/2014/main" id="{F2E9E198-678E-44F8-8FA4-00EE279E586B}"/>
              </a:ext>
            </a:extLst>
          </p:cNvPr>
          <p:cNvSpPr txBox="1"/>
          <p:nvPr/>
        </p:nvSpPr>
        <p:spPr>
          <a:xfrm>
            <a:off x="10072395" y="4313681"/>
            <a:ext cx="1927131"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2888859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Able to answer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Mildly diaphoretic, palpable radial pulse in both arms</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alert and oriented. States she fell off a chair onto a glass table.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Long deep laceration lateral left calf, down to muscle. Spurting blood when removing                               the towel bystanders are using for pressure. You place a commercial tourniquet that stops the bleeding. </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110/72     HR 102     RR 12     SpO2 98%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9EC4EC88-696A-4663-B9F7-4C02ECA2C28B}"/>
              </a:ext>
            </a:extLst>
          </p:cNvPr>
          <p:cNvGrpSpPr/>
          <p:nvPr/>
        </p:nvGrpSpPr>
        <p:grpSpPr>
          <a:xfrm>
            <a:off x="5023462" y="2097444"/>
            <a:ext cx="5066611" cy="950352"/>
            <a:chOff x="202713" y="5667017"/>
            <a:chExt cx="5066611" cy="950352"/>
          </a:xfrm>
        </p:grpSpPr>
        <p:pic>
          <p:nvPicPr>
            <p:cNvPr id="3" name="Picture 2">
              <a:extLst>
                <a:ext uri="{FF2B5EF4-FFF2-40B4-BE49-F238E27FC236}">
                  <a16:creationId xmlns:a16="http://schemas.microsoft.com/office/drawing/2014/main" id="{2D4D4867-CE28-4190-A49B-997426F319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0527" y="5667017"/>
              <a:ext cx="1385127" cy="405799"/>
            </a:xfrm>
            <a:prstGeom prst="rect">
              <a:avLst/>
            </a:prstGeom>
          </p:spPr>
        </p:pic>
        <p:pic>
          <p:nvPicPr>
            <p:cNvPr id="7" name="Picture 6">
              <a:extLst>
                <a:ext uri="{FF2B5EF4-FFF2-40B4-BE49-F238E27FC236}">
                  <a16:creationId xmlns:a16="http://schemas.microsoft.com/office/drawing/2014/main" id="{8E089E9B-152E-4D11-A21E-163E93E087CE}"/>
                </a:ext>
              </a:extLst>
            </p:cNvPr>
            <p:cNvPicPr>
              <a:picLocks noChangeAspect="1"/>
            </p:cNvPicPr>
            <p:nvPr/>
          </p:nvPicPr>
          <p:blipFill>
            <a:blip r:embed="rId4"/>
            <a:stretch>
              <a:fillRect/>
            </a:stretch>
          </p:blipFill>
          <p:spPr>
            <a:xfrm>
              <a:off x="202713" y="6133255"/>
              <a:ext cx="5066611" cy="484114"/>
            </a:xfrm>
            <a:prstGeom prst="rect">
              <a:avLst/>
            </a:prstGeom>
          </p:spPr>
        </p:pic>
      </p:grpSp>
      <p:pic>
        <p:nvPicPr>
          <p:cNvPr id="10" name="Picture 9" descr="A picture containing person, ground&#10;&#10;Description automatically generated">
            <a:extLst>
              <a:ext uri="{FF2B5EF4-FFF2-40B4-BE49-F238E27FC236}">
                <a16:creationId xmlns:a16="http://schemas.microsoft.com/office/drawing/2014/main" id="{273B3826-88E1-4D7B-BE41-070952D53C0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0073" y="2097444"/>
            <a:ext cx="1909453" cy="2385514"/>
          </a:xfrm>
          <a:prstGeom prst="rect">
            <a:avLst/>
          </a:prstGeom>
        </p:spPr>
      </p:pic>
      <p:sp>
        <p:nvSpPr>
          <p:cNvPr id="2" name="Text Placeholder 1">
            <a:extLst>
              <a:ext uri="{FF2B5EF4-FFF2-40B4-BE49-F238E27FC236}">
                <a16:creationId xmlns:a16="http://schemas.microsoft.com/office/drawing/2014/main" id="{95ED5BB5-C02C-40EB-B819-54907B9B13C5}"/>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8" name="TextBox 7">
            <a:extLst>
              <a:ext uri="{FF2B5EF4-FFF2-40B4-BE49-F238E27FC236}">
                <a16:creationId xmlns:a16="http://schemas.microsoft.com/office/drawing/2014/main" id="{226A1C0E-DF46-43B7-B03A-9AF12919B0C0}"/>
              </a:ext>
            </a:extLst>
          </p:cNvPr>
          <p:cNvSpPr txBox="1"/>
          <p:nvPr/>
        </p:nvSpPr>
        <p:spPr>
          <a:xfrm>
            <a:off x="10072395" y="4313681"/>
            <a:ext cx="1927131"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173036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oriented, states he tripped when was not using his walker</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No anticoagulants o</a:t>
            </a: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 antiplatelets</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picture containing floor, indoor&#10;&#10;Description automatically generated">
            <a:extLst>
              <a:ext uri="{FF2B5EF4-FFF2-40B4-BE49-F238E27FC236}">
                <a16:creationId xmlns:a16="http://schemas.microsoft.com/office/drawing/2014/main" id="{E062EBD0-EB38-4E1F-AC09-695CA97433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18345" y="1814004"/>
            <a:ext cx="5955309" cy="3970206"/>
          </a:xfrm>
          <a:prstGeom prst="rect">
            <a:avLst/>
          </a:prstGeom>
        </p:spPr>
      </p:pic>
      <p:sp>
        <p:nvSpPr>
          <p:cNvPr id="2" name="Text Placeholder 1">
            <a:extLst>
              <a:ext uri="{FF2B5EF4-FFF2-40B4-BE49-F238E27FC236}">
                <a16:creationId xmlns:a16="http://schemas.microsoft.com/office/drawing/2014/main" id="{0DF8E9B6-8D29-4458-8CE0-BD76279D8A5D}"/>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5" name="TextBox 4">
            <a:extLst>
              <a:ext uri="{FF2B5EF4-FFF2-40B4-BE49-F238E27FC236}">
                <a16:creationId xmlns:a16="http://schemas.microsoft.com/office/drawing/2014/main" id="{832A9A18-D803-4ACE-990F-E144149061FD}"/>
              </a:ext>
            </a:extLst>
          </p:cNvPr>
          <p:cNvSpPr txBox="1"/>
          <p:nvPr/>
        </p:nvSpPr>
        <p:spPr>
          <a:xfrm>
            <a:off x="3118345" y="5568766"/>
            <a:ext cx="2218877"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2438209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oriented, states he tripped</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No anticoagulants or antiplatelets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floor, indoor&#10;&#10;Description automatically generated">
            <a:extLst>
              <a:ext uri="{FF2B5EF4-FFF2-40B4-BE49-F238E27FC236}">
                <a16:creationId xmlns:a16="http://schemas.microsoft.com/office/drawing/2014/main" id="{22EB2215-D2D9-4750-AD31-DB982CC38F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04466" y="892724"/>
            <a:ext cx="3389153" cy="2259435"/>
          </a:xfrm>
          <a:prstGeom prst="rect">
            <a:avLst/>
          </a:prstGeom>
        </p:spPr>
      </p:pic>
      <p:sp>
        <p:nvSpPr>
          <p:cNvPr id="2" name="Text Placeholder 1">
            <a:extLst>
              <a:ext uri="{FF2B5EF4-FFF2-40B4-BE49-F238E27FC236}">
                <a16:creationId xmlns:a16="http://schemas.microsoft.com/office/drawing/2014/main" id="{A0DB04AD-FD24-4FD5-814B-736887893671}"/>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5" name="TextBox 4">
            <a:extLst>
              <a:ext uri="{FF2B5EF4-FFF2-40B4-BE49-F238E27FC236}">
                <a16:creationId xmlns:a16="http://schemas.microsoft.com/office/drawing/2014/main" id="{C5D9C8EF-6EC5-4DD6-947C-CB969F9941B0}"/>
              </a:ext>
            </a:extLst>
          </p:cNvPr>
          <p:cNvSpPr txBox="1"/>
          <p:nvPr/>
        </p:nvSpPr>
        <p:spPr>
          <a:xfrm>
            <a:off x="8593126" y="2949392"/>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077967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EE8D2E-FDC4-400E-B6E2-F5C3476B0061}"/>
              </a:ext>
            </a:extLst>
          </p:cNvPr>
          <p:cNvSpPr txBox="1"/>
          <p:nvPr/>
        </p:nvSpPr>
        <p:spPr>
          <a:xfrm>
            <a:off x="405873" y="1397675"/>
            <a:ext cx="11380254" cy="406265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These case-based scenarios have been developed as an educational training tool to illustrate application of the National Guideline for the Field Triage of Injured Patients.</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EMS and trauma systems vary significantly across the US. Consider your own specific circumstances throughout these cases to help you make timely triage decisions in real-life about patient destination, bypassing other hospitals, and transport mode. </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8302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oriented, states he tripped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168/84     HR 84     RR 12     SpO2 96%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CAD, HTN, OA. No anticoagulants or antiplatelets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FFFBEFB-AEE3-4914-8B60-4540405E43E1}"/>
              </a:ext>
            </a:extLst>
          </p:cNvPr>
          <p:cNvPicPr>
            <a:picLocks noChangeAspect="1"/>
          </p:cNvPicPr>
          <p:nvPr/>
        </p:nvPicPr>
        <p:blipFill>
          <a:blip r:embed="rId3"/>
          <a:stretch>
            <a:fillRect/>
          </a:stretch>
        </p:blipFill>
        <p:spPr>
          <a:xfrm>
            <a:off x="577476" y="5297330"/>
            <a:ext cx="5498471" cy="560029"/>
          </a:xfrm>
          <a:prstGeom prst="rect">
            <a:avLst/>
          </a:prstGeom>
        </p:spPr>
      </p:pic>
      <p:pic>
        <p:nvPicPr>
          <p:cNvPr id="8" name="Picture 7" descr="A picture containing floor, indoor&#10;&#10;Description automatically generated">
            <a:extLst>
              <a:ext uri="{FF2B5EF4-FFF2-40B4-BE49-F238E27FC236}">
                <a16:creationId xmlns:a16="http://schemas.microsoft.com/office/drawing/2014/main" id="{996853CA-9AF4-4F8C-AEEE-5C905174F7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04466" y="892724"/>
            <a:ext cx="3389153" cy="2259435"/>
          </a:xfrm>
          <a:prstGeom prst="rect">
            <a:avLst/>
          </a:prstGeom>
        </p:spPr>
      </p:pic>
      <p:sp>
        <p:nvSpPr>
          <p:cNvPr id="2" name="Text Placeholder 1">
            <a:extLst>
              <a:ext uri="{FF2B5EF4-FFF2-40B4-BE49-F238E27FC236}">
                <a16:creationId xmlns:a16="http://schemas.microsoft.com/office/drawing/2014/main" id="{6676166F-C993-4F13-BC31-CAF58BCC95C7}"/>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10" name="TextBox 9">
            <a:extLst>
              <a:ext uri="{FF2B5EF4-FFF2-40B4-BE49-F238E27FC236}">
                <a16:creationId xmlns:a16="http://schemas.microsoft.com/office/drawing/2014/main" id="{E9BD0724-2043-43A5-B198-17B6950EE827}"/>
              </a:ext>
            </a:extLst>
          </p:cNvPr>
          <p:cNvSpPr txBox="1"/>
          <p:nvPr/>
        </p:nvSpPr>
        <p:spPr>
          <a:xfrm>
            <a:off x="8593126" y="2949392"/>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pic>
        <p:nvPicPr>
          <p:cNvPr id="6" name="Picture 5" descr="Logo&#10;&#10;Description automatically generated">
            <a:extLst>
              <a:ext uri="{FF2B5EF4-FFF2-40B4-BE49-F238E27FC236}">
                <a16:creationId xmlns:a16="http://schemas.microsoft.com/office/drawing/2014/main" id="{04A62594-FFBE-452C-8E73-AEECDB10411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311639" y="4847197"/>
            <a:ext cx="1295512" cy="381033"/>
          </a:xfrm>
          <a:prstGeom prst="rect">
            <a:avLst/>
          </a:prstGeom>
        </p:spPr>
      </p:pic>
    </p:spTree>
    <p:extLst>
      <p:ext uri="{BB962C8B-B14F-4D97-AF65-F5344CB8AC3E}">
        <p14:creationId xmlns:p14="http://schemas.microsoft.com/office/powerpoint/2010/main" val="585713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oriented to person, place. States he tripped on rug</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Large hematoma on left forehead with small overlying skin tear. Multiple bruises on both arms, some appear old.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a:t>
            </a:r>
            <a:r>
              <a:rPr lang="en-US" dirty="0" err="1">
                <a:solidFill>
                  <a:schemeClr val="bg1"/>
                </a:solidFill>
                <a:latin typeface="Arial" panose="020B0604020202020204" pitchFamily="34" charset="0"/>
                <a:cs typeface="Arial" panose="020B0604020202020204" pitchFamily="34" charset="0"/>
              </a:rPr>
              <a:t>afib</a:t>
            </a:r>
            <a:r>
              <a:rPr lang="en-US" dirty="0">
                <a:solidFill>
                  <a:schemeClr val="bg1"/>
                </a:solidFill>
                <a:latin typeface="Arial" panose="020B0604020202020204" pitchFamily="34" charset="0"/>
                <a:cs typeface="Arial" panose="020B0604020202020204" pitchFamily="34" charset="0"/>
              </a:rPr>
              <a:t>. On warfarin (Coumadin)</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picture containing floor, indoor, sofa, person&#10;&#10;Description automatically generated">
            <a:extLst>
              <a:ext uri="{FF2B5EF4-FFF2-40B4-BE49-F238E27FC236}">
                <a16:creationId xmlns:a16="http://schemas.microsoft.com/office/drawing/2014/main" id="{2A0B552D-D8AB-4D1E-9F82-9F05AE1D0C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0982" y="1820057"/>
            <a:ext cx="5730036" cy="3821889"/>
          </a:xfrm>
          <a:prstGeom prst="rect">
            <a:avLst/>
          </a:prstGeom>
        </p:spPr>
      </p:pic>
      <p:sp>
        <p:nvSpPr>
          <p:cNvPr id="2" name="Text Placeholder 1">
            <a:extLst>
              <a:ext uri="{FF2B5EF4-FFF2-40B4-BE49-F238E27FC236}">
                <a16:creationId xmlns:a16="http://schemas.microsoft.com/office/drawing/2014/main" id="{BA95D1A8-7282-4EED-A011-F1D6BF9C1D6D}"/>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6" name="TextBox 5">
            <a:extLst>
              <a:ext uri="{FF2B5EF4-FFF2-40B4-BE49-F238E27FC236}">
                <a16:creationId xmlns:a16="http://schemas.microsoft.com/office/drawing/2014/main" id="{2C4A0A24-E3D1-4729-8E3F-B2EA4BB3796C}"/>
              </a:ext>
            </a:extLst>
          </p:cNvPr>
          <p:cNvSpPr txBox="1"/>
          <p:nvPr/>
        </p:nvSpPr>
        <p:spPr>
          <a:xfrm>
            <a:off x="3230982" y="5426502"/>
            <a:ext cx="2218877"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4036631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oriented to person, place. States he tripped on rug</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Large hematoma on left forehead with small overlying skin tear. Multiple bruises on both arms, some appear old.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a:t>
            </a:r>
            <a:r>
              <a:rPr lang="en-US" dirty="0" err="1">
                <a:solidFill>
                  <a:schemeClr val="bg1"/>
                </a:solidFill>
                <a:latin typeface="Arial" panose="020B0604020202020204" pitchFamily="34" charset="0"/>
                <a:cs typeface="Arial" panose="020B0604020202020204" pitchFamily="34" charset="0"/>
              </a:rPr>
              <a:t>afib</a:t>
            </a:r>
            <a:r>
              <a:rPr lang="en-US" dirty="0">
                <a:solidFill>
                  <a:schemeClr val="bg1"/>
                </a:solidFill>
                <a:latin typeface="Arial" panose="020B0604020202020204" pitchFamily="34" charset="0"/>
                <a:cs typeface="Arial" panose="020B0604020202020204" pitchFamily="34" charset="0"/>
              </a:rPr>
              <a:t>. On warfarin (Coumadin)</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floor, indoor, sofa, person&#10;&#10;Description automatically generated">
            <a:extLst>
              <a:ext uri="{FF2B5EF4-FFF2-40B4-BE49-F238E27FC236}">
                <a16:creationId xmlns:a16="http://schemas.microsoft.com/office/drawing/2014/main" id="{586B9C4F-F59F-48FC-A2FD-C1CBC7FAAF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05481" y="990373"/>
            <a:ext cx="3281982" cy="2189056"/>
          </a:xfrm>
          <a:prstGeom prst="rect">
            <a:avLst/>
          </a:prstGeom>
        </p:spPr>
      </p:pic>
      <p:sp>
        <p:nvSpPr>
          <p:cNvPr id="2" name="Text Placeholder 1">
            <a:extLst>
              <a:ext uri="{FF2B5EF4-FFF2-40B4-BE49-F238E27FC236}">
                <a16:creationId xmlns:a16="http://schemas.microsoft.com/office/drawing/2014/main" id="{7E21616B-0855-4185-8003-F2D06E00FFA3}"/>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5" name="TextBox 4">
            <a:extLst>
              <a:ext uri="{FF2B5EF4-FFF2-40B4-BE49-F238E27FC236}">
                <a16:creationId xmlns:a16="http://schemas.microsoft.com/office/drawing/2014/main" id="{21F7C7A6-D780-4E74-ABB6-8BE5BB7C7496}"/>
              </a:ext>
            </a:extLst>
          </p:cNvPr>
          <p:cNvSpPr txBox="1"/>
          <p:nvPr/>
        </p:nvSpPr>
        <p:spPr>
          <a:xfrm>
            <a:off x="8705481" y="2994763"/>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3377768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oriented to person, place. States he tripped on rug</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Large hematoma on left forehead with small overlying skin tear. Multiple bruises on both arms, some appear old.</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168/84     HR 84     RR 12     SpO2 96%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CAD, HTN, OA, </a:t>
            </a:r>
            <a:r>
              <a:rPr lang="en-US" dirty="0" err="1">
                <a:latin typeface="Arial" panose="020B0604020202020204" pitchFamily="34" charset="0"/>
                <a:cs typeface="Arial" panose="020B0604020202020204" pitchFamily="34" charset="0"/>
              </a:rPr>
              <a:t>afib</a:t>
            </a:r>
            <a:r>
              <a:rPr lang="en-US" dirty="0">
                <a:latin typeface="Arial" panose="020B0604020202020204" pitchFamily="34" charset="0"/>
                <a:cs typeface="Arial" panose="020B0604020202020204" pitchFamily="34" charset="0"/>
              </a:rPr>
              <a:t>. On warfarin (Coumadin)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DC914F0-D784-4F52-84F2-37DAB73310F3}"/>
              </a:ext>
            </a:extLst>
          </p:cNvPr>
          <p:cNvPicPr>
            <a:picLocks noChangeAspect="1"/>
          </p:cNvPicPr>
          <p:nvPr/>
        </p:nvPicPr>
        <p:blipFill>
          <a:blip r:embed="rId3"/>
          <a:stretch>
            <a:fillRect/>
          </a:stretch>
        </p:blipFill>
        <p:spPr>
          <a:xfrm>
            <a:off x="7111458" y="4922677"/>
            <a:ext cx="5080542" cy="882410"/>
          </a:xfrm>
          <a:prstGeom prst="rect">
            <a:avLst/>
          </a:prstGeom>
        </p:spPr>
      </p:pic>
      <p:pic>
        <p:nvPicPr>
          <p:cNvPr id="8" name="Picture 7" descr="A picture containing floor, indoor, sofa, person&#10;&#10;Description automatically generated">
            <a:extLst>
              <a:ext uri="{FF2B5EF4-FFF2-40B4-BE49-F238E27FC236}">
                <a16:creationId xmlns:a16="http://schemas.microsoft.com/office/drawing/2014/main" id="{AA3859BA-A356-4C88-BD5C-6C79E12399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05481" y="990373"/>
            <a:ext cx="3281982" cy="2189056"/>
          </a:xfrm>
          <a:prstGeom prst="rect">
            <a:avLst/>
          </a:prstGeom>
        </p:spPr>
      </p:pic>
      <p:sp>
        <p:nvSpPr>
          <p:cNvPr id="2" name="Text Placeholder 1">
            <a:extLst>
              <a:ext uri="{FF2B5EF4-FFF2-40B4-BE49-F238E27FC236}">
                <a16:creationId xmlns:a16="http://schemas.microsoft.com/office/drawing/2014/main" id="{9AB48AD7-2FCF-4A08-91B8-06F392889262}"/>
              </a:ext>
            </a:extLst>
          </p:cNvPr>
          <p:cNvSpPr>
            <a:spLocks noGrp="1"/>
          </p:cNvSpPr>
          <p:nvPr>
            <p:ph type="body" sz="quarter" idx="10"/>
          </p:nvPr>
        </p:nvSpPr>
        <p:spPr/>
        <p:txBody>
          <a:bodyPr/>
          <a:lstStyle/>
          <a:p>
            <a:r>
              <a:rPr lang="en-US" dirty="0"/>
              <a:t>Case 4B</a:t>
            </a:r>
          </a:p>
          <a:p>
            <a:endParaRPr lang="en-US" dirty="0"/>
          </a:p>
        </p:txBody>
      </p:sp>
      <p:sp>
        <p:nvSpPr>
          <p:cNvPr id="9" name="TextBox 8">
            <a:extLst>
              <a:ext uri="{FF2B5EF4-FFF2-40B4-BE49-F238E27FC236}">
                <a16:creationId xmlns:a16="http://schemas.microsoft.com/office/drawing/2014/main" id="{AC04C9FB-373F-46A5-8F1C-ECFF023EFF38}"/>
              </a:ext>
            </a:extLst>
          </p:cNvPr>
          <p:cNvSpPr txBox="1"/>
          <p:nvPr/>
        </p:nvSpPr>
        <p:spPr>
          <a:xfrm>
            <a:off x="8705481" y="2994763"/>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pic>
        <p:nvPicPr>
          <p:cNvPr id="6" name="Picture 5" descr="Logo&#10;&#10;Description automatically generated">
            <a:extLst>
              <a:ext uri="{FF2B5EF4-FFF2-40B4-BE49-F238E27FC236}">
                <a16:creationId xmlns:a16="http://schemas.microsoft.com/office/drawing/2014/main" id="{5B769738-5F57-4EFB-BE3C-A100C286E0F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910683" y="4472544"/>
            <a:ext cx="1295512" cy="381033"/>
          </a:xfrm>
          <a:prstGeom prst="rect">
            <a:avLst/>
          </a:prstGeom>
        </p:spPr>
      </p:pic>
    </p:spTree>
    <p:extLst>
      <p:ext uri="{BB962C8B-B14F-4D97-AF65-F5344CB8AC3E}">
        <p14:creationId xmlns:p14="http://schemas.microsoft.com/office/powerpoint/2010/main" val="3481135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		</a:t>
            </a: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car, grass, outdoor, tree&#10;&#10;Description automatically generated">
            <a:extLst>
              <a:ext uri="{FF2B5EF4-FFF2-40B4-BE49-F238E27FC236}">
                <a16:creationId xmlns:a16="http://schemas.microsoft.com/office/drawing/2014/main" id="{D8CCB65B-D327-4B72-B382-E43EE6DA4D8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51758" y="2242656"/>
            <a:ext cx="5906129" cy="3319245"/>
          </a:xfrm>
          <a:prstGeom prst="rect">
            <a:avLst/>
          </a:prstGeom>
        </p:spPr>
      </p:pic>
      <p:sp>
        <p:nvSpPr>
          <p:cNvPr id="2" name="Text Placeholder 1">
            <a:extLst>
              <a:ext uri="{FF2B5EF4-FFF2-40B4-BE49-F238E27FC236}">
                <a16:creationId xmlns:a16="http://schemas.microsoft.com/office/drawing/2014/main" id="{A93DD2A8-6C6A-4EAB-BF6B-F74574923A86}"/>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6" name="TextBox 5">
            <a:extLst>
              <a:ext uri="{FF2B5EF4-FFF2-40B4-BE49-F238E27FC236}">
                <a16:creationId xmlns:a16="http://schemas.microsoft.com/office/drawing/2014/main" id="{C7FBDF12-A062-4DF2-8FFF-E226EFF22DF0}"/>
              </a:ext>
            </a:extLst>
          </p:cNvPr>
          <p:cNvSpPr txBox="1"/>
          <p:nvPr/>
        </p:nvSpPr>
        <p:spPr>
          <a:xfrm>
            <a:off x="3151758" y="5346457"/>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626713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dirty="0">
                <a:solidFill>
                  <a:prstClr val="black"/>
                </a:solidFill>
                <a:latin typeface="Arial" panose="020B0604020202020204" pitchFamily="34" charset="0"/>
                <a:cs typeface="Arial" panose="020B0604020202020204" pitchFamily="34" charset="0"/>
              </a:rPr>
              <a:t>			</a:t>
            </a: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6" name="Picture 5" descr="A picture containing car, grass, outdoor, tree&#10;&#10;Description automatically generated">
            <a:extLst>
              <a:ext uri="{FF2B5EF4-FFF2-40B4-BE49-F238E27FC236}">
                <a16:creationId xmlns:a16="http://schemas.microsoft.com/office/drawing/2014/main" id="{9061CFE1-BB1C-47C4-9018-5013AF0AB2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6C88B906-5EDA-421B-B417-03B76D40F7B5}"/>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5" name="TextBox 4">
            <a:extLst>
              <a:ext uri="{FF2B5EF4-FFF2-40B4-BE49-F238E27FC236}">
                <a16:creationId xmlns:a16="http://schemas.microsoft.com/office/drawing/2014/main" id="{F42C54E1-50FD-498B-B405-0592FB971F2B}"/>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027979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lang="en-US" b="1" dirty="0">
                <a:solidFill>
                  <a:prstClr val="black"/>
                </a:solidFill>
                <a:latin typeface="Arial" panose="020B0604020202020204" pitchFamily="34" charset="0"/>
                <a:cs typeface="Arial" panose="020B0604020202020204" pitchFamily="34" charset="0"/>
              </a:rPr>
              <a:t>Exam –</a:t>
            </a:r>
            <a:r>
              <a:rPr lang="en-US" dirty="0">
                <a:solidFill>
                  <a:prstClr val="black"/>
                </a:solidFill>
                <a:latin typeface="Arial" panose="020B0604020202020204" pitchFamily="34" charset="0"/>
                <a:cs typeface="Arial" panose="020B0604020202020204" pitchFamily="34" charset="0"/>
              </a:rPr>
              <a:t> Contusion to left parietal area. Denies pain in neck, chest, abdomen, and moving all extremities, except LLE. Deformities noted in left ankle and foot. </a:t>
            </a: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Initial vital signs – </a:t>
            </a:r>
            <a:r>
              <a:rPr lang="en-US" dirty="0">
                <a:solidFill>
                  <a:prstClr val="black"/>
                </a:solidFill>
                <a:latin typeface="Arial" panose="020B0604020202020204" pitchFamily="34" charset="0"/>
                <a:cs typeface="Arial" panose="020B0604020202020204" pitchFamily="34" charset="0"/>
              </a:rPr>
              <a:t>BP 162/124    HR 114     RR 26     SpO2 95% RA 	</a:t>
            </a:r>
            <a:r>
              <a:rPr lang="en-US" dirty="0">
                <a:latin typeface="Arial" panose="020B0604020202020204" pitchFamily="34" charset="0"/>
                <a:cs typeface="Arial" panose="020B0604020202020204" pitchFamily="34" charset="0"/>
              </a:rPr>
              <a:t>GCS M 6 </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History – </a:t>
            </a:r>
            <a:r>
              <a:rPr lang="en-US" dirty="0">
                <a:solidFill>
                  <a:prstClr val="black"/>
                </a:solidFill>
                <a:latin typeface="Arial" panose="020B0604020202020204" pitchFamily="34" charset="0"/>
                <a:cs typeface="Arial" panose="020B0604020202020204" pitchFamily="34" charset="0"/>
              </a:rPr>
              <a:t>HTN, DM 				</a:t>
            </a:r>
          </a:p>
          <a:p>
            <a:pPr algn="ctr"/>
            <a:endParaRPr lang="en-US" sz="2400" b="1" i="1" u="sng" dirty="0">
              <a:latin typeface="Arial" panose="020B0604020202020204" pitchFamily="34" charset="0"/>
              <a:cs typeface="Arial" panose="020B0604020202020204" pitchFamily="34" charset="0"/>
            </a:endParaRPr>
          </a:p>
          <a:p>
            <a:pPr algn="ctr"/>
            <a:endParaRPr lang="en-US" sz="1200"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p:txBody>
      </p:sp>
      <p:pic>
        <p:nvPicPr>
          <p:cNvPr id="5" name="Picture 4" descr="A picture containing car, grass, outdoor, tree&#10;&#10;Description automatically generated">
            <a:extLst>
              <a:ext uri="{FF2B5EF4-FFF2-40B4-BE49-F238E27FC236}">
                <a16:creationId xmlns:a16="http://schemas.microsoft.com/office/drawing/2014/main" id="{C13BC6AE-D4CF-4AE1-8125-6D9C52EE315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grpSp>
        <p:nvGrpSpPr>
          <p:cNvPr id="6" name="Group 5">
            <a:extLst>
              <a:ext uri="{FF2B5EF4-FFF2-40B4-BE49-F238E27FC236}">
                <a16:creationId xmlns:a16="http://schemas.microsoft.com/office/drawing/2014/main" id="{D119D513-02FE-4303-A5DF-1B49A24C0773}"/>
              </a:ext>
            </a:extLst>
          </p:cNvPr>
          <p:cNvGrpSpPr/>
          <p:nvPr/>
        </p:nvGrpSpPr>
        <p:grpSpPr>
          <a:xfrm>
            <a:off x="5023018" y="2029190"/>
            <a:ext cx="3520070" cy="1480115"/>
            <a:chOff x="409073" y="5281619"/>
            <a:chExt cx="3654793" cy="1475028"/>
          </a:xfrm>
        </p:grpSpPr>
        <p:pic>
          <p:nvPicPr>
            <p:cNvPr id="7" name="Picture 6">
              <a:extLst>
                <a:ext uri="{FF2B5EF4-FFF2-40B4-BE49-F238E27FC236}">
                  <a16:creationId xmlns:a16="http://schemas.microsoft.com/office/drawing/2014/main" id="{5B9F9E7C-09A9-45AC-8A28-14809783E3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69313886-B430-45C1-8728-CE620F7DF0E7}"/>
                </a:ext>
              </a:extLst>
            </p:cNvPr>
            <p:cNvPicPr>
              <a:picLocks noChangeAspect="1"/>
            </p:cNvPicPr>
            <p:nvPr/>
          </p:nvPicPr>
          <p:blipFill>
            <a:blip r:embed="rId5"/>
            <a:stretch>
              <a:fillRect/>
            </a:stretch>
          </p:blipFill>
          <p:spPr>
            <a:xfrm>
              <a:off x="409073" y="5756173"/>
              <a:ext cx="3654793" cy="1000474"/>
            </a:xfrm>
            <a:prstGeom prst="rect">
              <a:avLst/>
            </a:prstGeom>
          </p:spPr>
        </p:pic>
      </p:grpSp>
      <p:sp>
        <p:nvSpPr>
          <p:cNvPr id="9" name="&quot;Not Allowed&quot; Symbol 8">
            <a:extLst>
              <a:ext uri="{FF2B5EF4-FFF2-40B4-BE49-F238E27FC236}">
                <a16:creationId xmlns:a16="http://schemas.microsoft.com/office/drawing/2014/main" id="{DB58707B-3915-4C34-92FF-172CCE1B1669}"/>
              </a:ext>
            </a:extLst>
          </p:cNvPr>
          <p:cNvSpPr/>
          <p:nvPr/>
        </p:nvSpPr>
        <p:spPr>
          <a:xfrm>
            <a:off x="5504097" y="2029191"/>
            <a:ext cx="2161702" cy="1601780"/>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 Placeholder 1">
            <a:extLst>
              <a:ext uri="{FF2B5EF4-FFF2-40B4-BE49-F238E27FC236}">
                <a16:creationId xmlns:a16="http://schemas.microsoft.com/office/drawing/2014/main" id="{CE3897ED-F8AF-418C-98E0-E46C7F15262F}"/>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10" name="TextBox 9">
            <a:extLst>
              <a:ext uri="{FF2B5EF4-FFF2-40B4-BE49-F238E27FC236}">
                <a16:creationId xmlns:a16="http://schemas.microsoft.com/office/drawing/2014/main" id="{77514566-4136-44C3-955B-C9AE1F98BED5}"/>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75308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9"/>
                                        </p:tgtEl>
                                        <p:attrNameLst>
                                          <p:attrName>style.visibility</p:attrName>
                                        </p:attrNameLst>
                                      </p:cBhvr>
                                      <p:to>
                                        <p:strVal val="visible"/>
                                      </p:to>
                                    </p:set>
                                    <p:animEffect transition="in" filter="wipe(down)">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car, grass, outdoor, tree&#10;&#10;Description automatically generated">
            <a:extLst>
              <a:ext uri="{FF2B5EF4-FFF2-40B4-BE49-F238E27FC236}">
                <a16:creationId xmlns:a16="http://schemas.microsoft.com/office/drawing/2014/main" id="{0A5B5845-B0E4-4836-A469-7A13031A9C7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51758" y="2242656"/>
            <a:ext cx="5906129" cy="3319245"/>
          </a:xfrm>
          <a:prstGeom prst="rect">
            <a:avLst/>
          </a:prstGeom>
        </p:spPr>
      </p:pic>
      <p:sp>
        <p:nvSpPr>
          <p:cNvPr id="2" name="Text Placeholder 1">
            <a:extLst>
              <a:ext uri="{FF2B5EF4-FFF2-40B4-BE49-F238E27FC236}">
                <a16:creationId xmlns:a16="http://schemas.microsoft.com/office/drawing/2014/main" id="{B8A084BD-7EB1-4B8B-ABFF-61E8929720F8}"/>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6" name="TextBox 5">
            <a:extLst>
              <a:ext uri="{FF2B5EF4-FFF2-40B4-BE49-F238E27FC236}">
                <a16:creationId xmlns:a16="http://schemas.microsoft.com/office/drawing/2014/main" id="{229794B8-973A-4932-BBC1-04B8A80325BE}"/>
              </a:ext>
            </a:extLst>
          </p:cNvPr>
          <p:cNvSpPr txBox="1"/>
          <p:nvPr/>
        </p:nvSpPr>
        <p:spPr>
          <a:xfrm>
            <a:off x="3151758" y="5346457"/>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452324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up: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dirty="0">
                <a:solidFill>
                  <a:prstClr val="black"/>
                </a:solidFill>
                <a:latin typeface="Arial" panose="020B0604020202020204" pitchFamily="34" charset="0"/>
                <a:cs typeface="Arial" panose="020B0604020202020204" pitchFamily="34" charset="0"/>
              </a:rPr>
              <a:t>			</a:t>
            </a: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6" name="Picture 5" descr="A picture containing car, grass, outdoor, tree&#10;&#10;Description automatically generated">
            <a:extLst>
              <a:ext uri="{FF2B5EF4-FFF2-40B4-BE49-F238E27FC236}">
                <a16:creationId xmlns:a16="http://schemas.microsoft.com/office/drawing/2014/main" id="{0EDAEC1A-7AAE-433D-86FF-8ACEEFC795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FC59B691-D0BF-44C8-AC0D-28E24E39FE0D}"/>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5" name="TextBox 4">
            <a:extLst>
              <a:ext uri="{FF2B5EF4-FFF2-40B4-BE49-F238E27FC236}">
                <a16:creationId xmlns:a16="http://schemas.microsoft.com/office/drawing/2014/main" id="{C00B27B6-BCF5-4371-9167-6FAFD5FBD1D6}"/>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3031635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8169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up: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lang="en-US" b="1" dirty="0">
                <a:solidFill>
                  <a:prstClr val="black"/>
                </a:solidFill>
                <a:latin typeface="Arial" panose="020B0604020202020204" pitchFamily="34" charset="0"/>
                <a:cs typeface="Arial" panose="020B0604020202020204" pitchFamily="34" charset="0"/>
              </a:rPr>
              <a:t>Exam –</a:t>
            </a:r>
            <a:r>
              <a:rPr lang="en-US" dirty="0">
                <a:solidFill>
                  <a:prstClr val="black"/>
                </a:solidFill>
                <a:latin typeface="Arial" panose="020B0604020202020204" pitchFamily="34" charset="0"/>
                <a:cs typeface="Arial" panose="020B0604020202020204" pitchFamily="34" charset="0"/>
              </a:rPr>
              <a:t> Contusion to left parietal area, Denies pain in neck, chest, abdomen, and moving all extremities, except LLE. Deformities noted in left ankle and foot. </a:t>
            </a: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Initial vital signs – </a:t>
            </a:r>
            <a:r>
              <a:rPr lang="en-US" dirty="0">
                <a:solidFill>
                  <a:prstClr val="black"/>
                </a:solidFill>
                <a:latin typeface="Arial" panose="020B0604020202020204" pitchFamily="34" charset="0"/>
                <a:cs typeface="Arial" panose="020B0604020202020204" pitchFamily="34" charset="0"/>
              </a:rPr>
              <a:t>BP 162/124    HR 114     RR 26     SpO2 95% RA   GCS </a:t>
            </a:r>
            <a:r>
              <a:rPr lang="en-US" dirty="0">
                <a:latin typeface="Arial" panose="020B0604020202020204" pitchFamily="34" charset="0"/>
                <a:cs typeface="Arial" panose="020B0604020202020204" pitchFamily="34" charset="0"/>
              </a:rPr>
              <a:t>M 6 </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History – </a:t>
            </a:r>
            <a:r>
              <a:rPr lang="en-US" dirty="0">
                <a:solidFill>
                  <a:prstClr val="black"/>
                </a:solidFill>
                <a:latin typeface="Arial" panose="020B0604020202020204" pitchFamily="34" charset="0"/>
                <a:cs typeface="Arial" panose="020B0604020202020204" pitchFamily="34" charset="0"/>
              </a:rPr>
              <a:t>HTN, DM 				</a:t>
            </a:r>
            <a:endParaRPr lang="en-US" sz="2400" b="1" i="1" u="sng" dirty="0">
              <a:latin typeface="Arial" panose="020B0604020202020204" pitchFamily="34" charset="0"/>
              <a:cs typeface="Arial" panose="020B0604020202020204" pitchFamily="34" charset="0"/>
            </a:endParaRPr>
          </a:p>
          <a:p>
            <a:pPr algn="ct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9280DC04-7F24-40A4-8E4D-B87EB76DF6ED}"/>
              </a:ext>
            </a:extLst>
          </p:cNvPr>
          <p:cNvGrpSpPr/>
          <p:nvPr/>
        </p:nvGrpSpPr>
        <p:grpSpPr>
          <a:xfrm>
            <a:off x="4804904" y="1953972"/>
            <a:ext cx="3654793" cy="1475028"/>
            <a:chOff x="409073" y="5281619"/>
            <a:chExt cx="3654793" cy="1475028"/>
          </a:xfrm>
        </p:grpSpPr>
        <p:pic>
          <p:nvPicPr>
            <p:cNvPr id="7" name="Picture 6">
              <a:extLst>
                <a:ext uri="{FF2B5EF4-FFF2-40B4-BE49-F238E27FC236}">
                  <a16:creationId xmlns:a16="http://schemas.microsoft.com/office/drawing/2014/main" id="{6AAF51FE-FAF7-41E5-92E9-D353CFF1BE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2DD0C384-65E3-4664-B695-3FF3EDDCC1EE}"/>
                </a:ext>
              </a:extLst>
            </p:cNvPr>
            <p:cNvPicPr>
              <a:picLocks noChangeAspect="1"/>
            </p:cNvPicPr>
            <p:nvPr/>
          </p:nvPicPr>
          <p:blipFill>
            <a:blip r:embed="rId4"/>
            <a:stretch>
              <a:fillRect/>
            </a:stretch>
          </p:blipFill>
          <p:spPr>
            <a:xfrm>
              <a:off x="409073" y="5756173"/>
              <a:ext cx="3654793" cy="1000474"/>
            </a:xfrm>
            <a:prstGeom prst="rect">
              <a:avLst/>
            </a:prstGeom>
          </p:spPr>
        </p:pic>
      </p:grpSp>
      <p:pic>
        <p:nvPicPr>
          <p:cNvPr id="9" name="Picture 8" descr="A picture containing car, grass, outdoor, tree&#10;&#10;Description automatically generated">
            <a:extLst>
              <a:ext uri="{FF2B5EF4-FFF2-40B4-BE49-F238E27FC236}">
                <a16:creationId xmlns:a16="http://schemas.microsoft.com/office/drawing/2014/main" id="{2B0FAD02-4712-41B1-BC10-61E40E8EA34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AB34DA22-6E41-4BF0-B43F-1E3008848C91}"/>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10" name="TextBox 9">
            <a:extLst>
              <a:ext uri="{FF2B5EF4-FFF2-40B4-BE49-F238E27FC236}">
                <a16:creationId xmlns:a16="http://schemas.microsoft.com/office/drawing/2014/main" id="{0245876D-2786-422F-A9B2-69E556AD4918}"/>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96414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0632C5-0365-426D-B83A-485EB5363817}"/>
              </a:ext>
            </a:extLst>
          </p:cNvPr>
          <p:cNvSpPr txBox="1"/>
          <p:nvPr/>
        </p:nvSpPr>
        <p:spPr>
          <a:xfrm>
            <a:off x="389021" y="1767007"/>
            <a:ext cx="11413958" cy="332398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In each scenario there will be one patient to assess and make a triage decision. </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Field Triage Guideline was developed using the best available evidence to identify patients that are most likely to benefit from the resources of a trauma center. They are not meant to supersede local trauma triage protocols and are not intended for mass casualty incident (MCI) triage. </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3935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car, grass, outdoor, tree&#10;&#10;Description automatically generated">
            <a:extLst>
              <a:ext uri="{FF2B5EF4-FFF2-40B4-BE49-F238E27FC236}">
                <a16:creationId xmlns:a16="http://schemas.microsoft.com/office/drawing/2014/main" id="{EA431B0D-B6E8-40E9-8A8F-878DD9DE80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51758" y="2242656"/>
            <a:ext cx="5906129" cy="3319245"/>
          </a:xfrm>
          <a:prstGeom prst="rect">
            <a:avLst/>
          </a:prstGeom>
        </p:spPr>
      </p:pic>
      <p:sp>
        <p:nvSpPr>
          <p:cNvPr id="2" name="Text Placeholder 1">
            <a:extLst>
              <a:ext uri="{FF2B5EF4-FFF2-40B4-BE49-F238E27FC236}">
                <a16:creationId xmlns:a16="http://schemas.microsoft.com/office/drawing/2014/main" id="{76B6C5FC-D5C8-49C7-AFC2-7C19F451C07E}"/>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6" name="TextBox 5">
            <a:extLst>
              <a:ext uri="{FF2B5EF4-FFF2-40B4-BE49-F238E27FC236}">
                <a16:creationId xmlns:a16="http://schemas.microsoft.com/office/drawing/2014/main" id="{32BF7039-AB1D-4500-8581-9906F4B722A5}"/>
              </a:ext>
            </a:extLst>
          </p:cNvPr>
          <p:cNvSpPr txBox="1"/>
          <p:nvPr/>
        </p:nvSpPr>
        <p:spPr>
          <a:xfrm>
            <a:off x="3151758" y="5346457"/>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72612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Breathing non labored but rapid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signs of bleeding, pulse rapid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dirty="0">
                <a:solidFill>
                  <a:prstClr val="black"/>
                </a:solidFill>
                <a:latin typeface="Arial" panose="020B0604020202020204" pitchFamily="34" charset="0"/>
                <a:cs typeface="Arial" panose="020B0604020202020204" pitchFamily="34" charset="0"/>
              </a:rPr>
              <a:t>			</a:t>
            </a: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6" name="Picture 5" descr="A picture containing car, grass, outdoor, tree&#10;&#10;Description automatically generated">
            <a:extLst>
              <a:ext uri="{FF2B5EF4-FFF2-40B4-BE49-F238E27FC236}">
                <a16:creationId xmlns:a16="http://schemas.microsoft.com/office/drawing/2014/main" id="{22271F5E-81AE-404B-88D4-F8A6A5FF3C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7CD19997-FC50-4B29-B436-04D9BAD64E67}"/>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5" name="TextBox 4">
            <a:extLst>
              <a:ext uri="{FF2B5EF4-FFF2-40B4-BE49-F238E27FC236}">
                <a16:creationId xmlns:a16="http://schemas.microsoft.com/office/drawing/2014/main" id="{A3A0D080-19DC-4AE4-BF99-DB6BCB4389B3}"/>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95713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7246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Breathing non labored but rapid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signs of bleeding, pulse rapid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 </a:t>
            </a:r>
            <a:r>
              <a:rPr lang="en-US" b="1"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Abdomen has large bruise to the left upper quadrant, size of baseball, tender on palpation. Uterus is firm at fundal height. </a:t>
            </a: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Initial vital signs –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BP  114/52   HR </a:t>
            </a:r>
            <a:r>
              <a:rPr lang="en-US" dirty="0">
                <a:solidFill>
                  <a:prstClr val="black"/>
                </a:solidFill>
                <a:latin typeface="Arial" panose="020B0604020202020204" pitchFamily="34" charset="0"/>
                <a:cs typeface="Arial" panose="020B0604020202020204" pitchFamily="34" charset="0"/>
              </a:rPr>
              <a:t>111</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RR  28    SpO2 98% RA  GCS </a:t>
            </a:r>
            <a:r>
              <a:rPr lang="en-US" dirty="0">
                <a:latin typeface="Arial" panose="020B0604020202020204" pitchFamily="34" charset="0"/>
                <a:cs typeface="Arial" panose="020B0604020202020204" pitchFamily="34" charset="0"/>
              </a:rPr>
              <a:t>M 6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History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She is 29 weeks pregnant, </a:t>
            </a:r>
            <a:r>
              <a:rPr lang="en-US" dirty="0">
                <a:solidFill>
                  <a:prstClr val="black"/>
                </a:solidFill>
                <a:latin typeface="Arial" panose="020B0604020202020204" pitchFamily="34" charset="0"/>
                <a:cs typeface="Arial" panose="020B0604020202020204" pitchFamily="34" charset="0"/>
              </a:rPr>
              <a:t>g</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ravida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 para 0</a:t>
            </a:r>
            <a:r>
              <a:rPr lang="en-US" dirty="0">
                <a:solidFill>
                  <a:prstClr val="black"/>
                </a:solidFill>
                <a:latin typeface="Arial" panose="020B0604020202020204" pitchFamily="34" charset="0"/>
                <a:cs typeface="Arial" panose="020B0604020202020204" pitchFamily="34" charset="0"/>
              </a:rPr>
              <a:t>             </a:t>
            </a:r>
            <a:endParaRPr lang="en-US" sz="2400" b="1" i="1" u="sng" dirty="0">
              <a:latin typeface="Arial" panose="020B0604020202020204" pitchFamily="34" charset="0"/>
              <a:cs typeface="Arial" panose="020B0604020202020204" pitchFamily="34" charset="0"/>
            </a:endParaRPr>
          </a:p>
          <a:p>
            <a:pPr algn="ctr"/>
            <a:endParaRPr lang="en-US" b="1" i="1" u="sng" dirty="0">
              <a:latin typeface="Arial" panose="020B0604020202020204" pitchFamily="34" charset="0"/>
              <a:cs typeface="Arial" panose="020B0604020202020204" pitchFamily="34" charset="0"/>
            </a:endParaRPr>
          </a:p>
          <a:p>
            <a:pPr algn="ct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25CC5842-8A8D-4084-A5B5-3E16C8AD510C}"/>
              </a:ext>
            </a:extLst>
          </p:cNvPr>
          <p:cNvGrpSpPr/>
          <p:nvPr/>
        </p:nvGrpSpPr>
        <p:grpSpPr>
          <a:xfrm>
            <a:off x="5033394" y="2097248"/>
            <a:ext cx="3509694" cy="1421580"/>
            <a:chOff x="409073" y="5281619"/>
            <a:chExt cx="3654793" cy="1475028"/>
          </a:xfrm>
        </p:grpSpPr>
        <p:pic>
          <p:nvPicPr>
            <p:cNvPr id="7" name="Picture 6">
              <a:extLst>
                <a:ext uri="{FF2B5EF4-FFF2-40B4-BE49-F238E27FC236}">
                  <a16:creationId xmlns:a16="http://schemas.microsoft.com/office/drawing/2014/main" id="{63720417-6640-499A-B82F-90C40A1DE2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88F73E48-C63B-48B6-9D8D-0DE772220927}"/>
                </a:ext>
              </a:extLst>
            </p:cNvPr>
            <p:cNvPicPr>
              <a:picLocks noChangeAspect="1"/>
            </p:cNvPicPr>
            <p:nvPr/>
          </p:nvPicPr>
          <p:blipFill>
            <a:blip r:embed="rId4"/>
            <a:stretch>
              <a:fillRect/>
            </a:stretch>
          </p:blipFill>
          <p:spPr>
            <a:xfrm>
              <a:off x="409073" y="5756173"/>
              <a:ext cx="3654793" cy="1000474"/>
            </a:xfrm>
            <a:prstGeom prst="rect">
              <a:avLst/>
            </a:prstGeom>
          </p:spPr>
        </p:pic>
      </p:grpSp>
      <p:pic>
        <p:nvPicPr>
          <p:cNvPr id="9" name="Picture 8">
            <a:extLst>
              <a:ext uri="{FF2B5EF4-FFF2-40B4-BE49-F238E27FC236}">
                <a16:creationId xmlns:a16="http://schemas.microsoft.com/office/drawing/2014/main" id="{029910B7-1CC7-4CD6-8882-1FC5770FF033}"/>
              </a:ext>
            </a:extLst>
          </p:cNvPr>
          <p:cNvPicPr>
            <a:picLocks noChangeAspect="1"/>
          </p:cNvPicPr>
          <p:nvPr/>
        </p:nvPicPr>
        <p:blipFill>
          <a:blip r:embed="rId5"/>
          <a:stretch>
            <a:fillRect/>
          </a:stretch>
        </p:blipFill>
        <p:spPr>
          <a:xfrm>
            <a:off x="1333581" y="5625884"/>
            <a:ext cx="2654663" cy="363436"/>
          </a:xfrm>
          <a:prstGeom prst="rect">
            <a:avLst/>
          </a:prstGeom>
        </p:spPr>
      </p:pic>
      <p:sp>
        <p:nvSpPr>
          <p:cNvPr id="12" name="&quot;Not Allowed&quot; Symbol 11">
            <a:extLst>
              <a:ext uri="{FF2B5EF4-FFF2-40B4-BE49-F238E27FC236}">
                <a16:creationId xmlns:a16="http://schemas.microsoft.com/office/drawing/2014/main" id="{1CFDC0F7-CE78-499E-B5D1-DA14E89BAA57}"/>
              </a:ext>
            </a:extLst>
          </p:cNvPr>
          <p:cNvSpPr/>
          <p:nvPr/>
        </p:nvSpPr>
        <p:spPr>
          <a:xfrm>
            <a:off x="5458481" y="2088209"/>
            <a:ext cx="2155330" cy="1538434"/>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3" name="Picture 12" descr="A picture containing car, grass, outdoor, tree&#10;&#10;Description automatically generated">
            <a:extLst>
              <a:ext uri="{FF2B5EF4-FFF2-40B4-BE49-F238E27FC236}">
                <a16:creationId xmlns:a16="http://schemas.microsoft.com/office/drawing/2014/main" id="{366CF722-487E-44DD-A762-7C1B0FD712E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1F0CD9F1-9589-4A0A-AD7E-0235055EF35D}"/>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14" name="TextBox 13">
            <a:extLst>
              <a:ext uri="{FF2B5EF4-FFF2-40B4-BE49-F238E27FC236}">
                <a16:creationId xmlns:a16="http://schemas.microsoft.com/office/drawing/2014/main" id="{84AAD0CD-BF1F-4630-8308-6F21BEA941AB}"/>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pic>
        <p:nvPicPr>
          <p:cNvPr id="16" name="Picture 15" descr="Logo&#10;&#10;Description automatically generated">
            <a:extLst>
              <a:ext uri="{FF2B5EF4-FFF2-40B4-BE49-F238E27FC236}">
                <a16:creationId xmlns:a16="http://schemas.microsoft.com/office/drawing/2014/main" id="{79A36DD7-A803-4A35-8433-9F15D5D89766}"/>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886337" y="5244851"/>
            <a:ext cx="1295512" cy="381033"/>
          </a:xfrm>
          <a:prstGeom prst="rect">
            <a:avLst/>
          </a:prstGeom>
        </p:spPr>
      </p:pic>
    </p:spTree>
    <p:extLst>
      <p:ext uri="{BB962C8B-B14F-4D97-AF65-F5344CB8AC3E}">
        <p14:creationId xmlns:p14="http://schemas.microsoft.com/office/powerpoint/2010/main" val="105415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2"/>
                                        </p:tgtEl>
                                        <p:attrNameLst>
                                          <p:attrName>style.visibility</p:attrName>
                                        </p:attrNameLst>
                                      </p:cBhvr>
                                      <p:to>
                                        <p:strVal val="visible"/>
                                      </p:to>
                                    </p:set>
                                    <p:animEffect transition="in" filter="wipe(down)">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170646"/>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on his back on concrete driveway, ladder lying next to him near 2 story roof. He’s alert and responsive.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6" name="Picture 5" descr="A picture containing building, outdoor, jumping, stair&#10;&#10;Description automatically generated">
            <a:extLst>
              <a:ext uri="{FF2B5EF4-FFF2-40B4-BE49-F238E27FC236}">
                <a16:creationId xmlns:a16="http://schemas.microsoft.com/office/drawing/2014/main" id="{A09DE416-4469-4B8C-A4F5-56E06CB36A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57277" y="1842928"/>
            <a:ext cx="2477446" cy="3723167"/>
          </a:xfrm>
          <a:prstGeom prst="rect">
            <a:avLst/>
          </a:prstGeom>
        </p:spPr>
      </p:pic>
      <p:sp>
        <p:nvSpPr>
          <p:cNvPr id="2" name="Text Placeholder 1">
            <a:extLst>
              <a:ext uri="{FF2B5EF4-FFF2-40B4-BE49-F238E27FC236}">
                <a16:creationId xmlns:a16="http://schemas.microsoft.com/office/drawing/2014/main" id="{2AA60AF9-95E3-4D2A-85BF-F5C7D4750177}"/>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5" name="TextBox 4">
            <a:extLst>
              <a:ext uri="{FF2B5EF4-FFF2-40B4-BE49-F238E27FC236}">
                <a16:creationId xmlns:a16="http://schemas.microsoft.com/office/drawing/2014/main" id="{D244E7E3-602C-4F10-8A7B-A57667306412}"/>
              </a:ext>
            </a:extLst>
          </p:cNvPr>
          <p:cNvSpPr txBox="1"/>
          <p:nvPr/>
        </p:nvSpPr>
        <p:spPr>
          <a:xfrm>
            <a:off x="4857277" y="5366040"/>
            <a:ext cx="1959191" cy="200055"/>
          </a:xfrm>
          <a:prstGeom prst="rect">
            <a:avLst/>
          </a:prstGeom>
          <a:noFill/>
        </p:spPr>
        <p:txBody>
          <a:bodyPr wrap="none" rtlCol="0">
            <a:spAutoFit/>
          </a:bodyPr>
          <a:lstStyle/>
          <a:p>
            <a:r>
              <a:rPr lang="en-US" sz="7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574627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170646"/>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on his back on concrete driveway, ladder lying next to him near 2 story roof. He’s alert and responsive.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States up working on roof eaves and ladder gave out.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p:txBody>
      </p:sp>
      <p:pic>
        <p:nvPicPr>
          <p:cNvPr id="6" name="Picture 5" descr="A picture containing building, outdoor, jumping, stair&#10;&#10;Description automatically generated">
            <a:extLst>
              <a:ext uri="{FF2B5EF4-FFF2-40B4-BE49-F238E27FC236}">
                <a16:creationId xmlns:a16="http://schemas.microsoft.com/office/drawing/2014/main" id="{AA3074CF-BA15-428C-AAF5-3FE503892F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45796" y="1791984"/>
            <a:ext cx="1607658" cy="2416029"/>
          </a:xfrm>
          <a:prstGeom prst="rect">
            <a:avLst/>
          </a:prstGeom>
        </p:spPr>
      </p:pic>
      <p:sp>
        <p:nvSpPr>
          <p:cNvPr id="2" name="Text Placeholder 1">
            <a:extLst>
              <a:ext uri="{FF2B5EF4-FFF2-40B4-BE49-F238E27FC236}">
                <a16:creationId xmlns:a16="http://schemas.microsoft.com/office/drawing/2014/main" id="{4F589DB9-634D-498E-A765-8450282C090A}"/>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5" name="TextBox 4">
            <a:extLst>
              <a:ext uri="{FF2B5EF4-FFF2-40B4-BE49-F238E27FC236}">
                <a16:creationId xmlns:a16="http://schemas.microsoft.com/office/drawing/2014/main" id="{11DF2006-6AA3-4A60-97A9-C365F4AD3BCB}"/>
              </a:ext>
            </a:extLst>
          </p:cNvPr>
          <p:cNvSpPr txBox="1"/>
          <p:nvPr/>
        </p:nvSpPr>
        <p:spPr>
          <a:xfrm>
            <a:off x="10445796" y="4038736"/>
            <a:ext cx="1441420"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240293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447645"/>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on his back on concrete driveway, ladder lying next to him near 2 story roof. He’s alert and responsive.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States up working on roof eaves and ladder gave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Hematoma to occiput. Cannot move lower extremities, states they are numb. Full strength in upper extremities. No obvious lower extremity deformities.</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Initial vital  – </a:t>
            </a:r>
            <a:r>
              <a:rPr lang="en-US" dirty="0">
                <a:latin typeface="Arial" panose="020B0604020202020204" pitchFamily="34" charset="0"/>
                <a:cs typeface="Arial" panose="020B0604020202020204" pitchFamily="34" charset="0"/>
              </a:rPr>
              <a:t>BP 152/110    HR 70      RR 22      SpO2 98% RA    </a:t>
            </a:r>
            <a:r>
              <a:rPr lang="en-US">
                <a:latin typeface="Arial" panose="020B0604020202020204" pitchFamily="34" charset="0"/>
                <a:cs typeface="Arial" panose="020B0604020202020204" pitchFamily="34" charset="0"/>
              </a:rPr>
              <a:t>GCS M 6 </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HTN, CAD, CABGx2</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9D6815C5-E5CE-4CA2-8C64-70CEA75962F2}"/>
              </a:ext>
            </a:extLst>
          </p:cNvPr>
          <p:cNvGrpSpPr/>
          <p:nvPr/>
        </p:nvGrpSpPr>
        <p:grpSpPr>
          <a:xfrm>
            <a:off x="507391" y="5648174"/>
            <a:ext cx="5715715" cy="787345"/>
            <a:chOff x="6337739" y="5736124"/>
            <a:chExt cx="5715715" cy="787345"/>
          </a:xfrm>
        </p:grpSpPr>
        <p:pic>
          <p:nvPicPr>
            <p:cNvPr id="6" name="Picture 5">
              <a:extLst>
                <a:ext uri="{FF2B5EF4-FFF2-40B4-BE49-F238E27FC236}">
                  <a16:creationId xmlns:a16="http://schemas.microsoft.com/office/drawing/2014/main" id="{A5981B8E-51FE-48F4-ADBD-D6874B611B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03032" y="5736124"/>
              <a:ext cx="1385127" cy="405799"/>
            </a:xfrm>
            <a:prstGeom prst="rect">
              <a:avLst/>
            </a:prstGeom>
          </p:spPr>
        </p:pic>
        <p:pic>
          <p:nvPicPr>
            <p:cNvPr id="7" name="Picture 6">
              <a:extLst>
                <a:ext uri="{FF2B5EF4-FFF2-40B4-BE49-F238E27FC236}">
                  <a16:creationId xmlns:a16="http://schemas.microsoft.com/office/drawing/2014/main" id="{F8762EAA-B49F-4819-A1E6-EA82B840E876}"/>
                </a:ext>
              </a:extLst>
            </p:cNvPr>
            <p:cNvPicPr>
              <a:picLocks noChangeAspect="1"/>
            </p:cNvPicPr>
            <p:nvPr/>
          </p:nvPicPr>
          <p:blipFill>
            <a:blip r:embed="rId4"/>
            <a:stretch>
              <a:fillRect/>
            </a:stretch>
          </p:blipFill>
          <p:spPr>
            <a:xfrm>
              <a:off x="6337739" y="6141923"/>
              <a:ext cx="5715715" cy="381546"/>
            </a:xfrm>
            <a:prstGeom prst="rect">
              <a:avLst/>
            </a:prstGeom>
          </p:spPr>
        </p:pic>
      </p:grpSp>
      <p:grpSp>
        <p:nvGrpSpPr>
          <p:cNvPr id="10" name="Group 9">
            <a:extLst>
              <a:ext uri="{FF2B5EF4-FFF2-40B4-BE49-F238E27FC236}">
                <a16:creationId xmlns:a16="http://schemas.microsoft.com/office/drawing/2014/main" id="{8B09EA9F-7DCD-4A2C-A746-FB8ADBF37066}"/>
              </a:ext>
            </a:extLst>
          </p:cNvPr>
          <p:cNvGrpSpPr/>
          <p:nvPr/>
        </p:nvGrpSpPr>
        <p:grpSpPr>
          <a:xfrm>
            <a:off x="6644142" y="2180180"/>
            <a:ext cx="3801654" cy="819819"/>
            <a:chOff x="368968" y="5703650"/>
            <a:chExt cx="3801654" cy="819819"/>
          </a:xfrm>
        </p:grpSpPr>
        <p:pic>
          <p:nvPicPr>
            <p:cNvPr id="5" name="Picture 4">
              <a:extLst>
                <a:ext uri="{FF2B5EF4-FFF2-40B4-BE49-F238E27FC236}">
                  <a16:creationId xmlns:a16="http://schemas.microsoft.com/office/drawing/2014/main" id="{4423C9D7-CA9E-4240-A1FA-DB9165668B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2448" y="5703650"/>
              <a:ext cx="1774693" cy="422031"/>
            </a:xfrm>
            <a:prstGeom prst="rect">
              <a:avLst/>
            </a:prstGeom>
          </p:spPr>
        </p:pic>
        <p:pic>
          <p:nvPicPr>
            <p:cNvPr id="9" name="Picture 8">
              <a:extLst>
                <a:ext uri="{FF2B5EF4-FFF2-40B4-BE49-F238E27FC236}">
                  <a16:creationId xmlns:a16="http://schemas.microsoft.com/office/drawing/2014/main" id="{3BC1A133-24DB-4B66-9BD7-E3C07A1E0C37}"/>
                </a:ext>
              </a:extLst>
            </p:cNvPr>
            <p:cNvPicPr>
              <a:picLocks noChangeAspect="1"/>
            </p:cNvPicPr>
            <p:nvPr/>
          </p:nvPicPr>
          <p:blipFill>
            <a:blip r:embed="rId6"/>
            <a:stretch>
              <a:fillRect/>
            </a:stretch>
          </p:blipFill>
          <p:spPr>
            <a:xfrm>
              <a:off x="368968" y="6186225"/>
              <a:ext cx="3801654" cy="337244"/>
            </a:xfrm>
            <a:prstGeom prst="rect">
              <a:avLst/>
            </a:prstGeom>
          </p:spPr>
        </p:pic>
      </p:grpSp>
      <p:pic>
        <p:nvPicPr>
          <p:cNvPr id="12" name="Picture 11" descr="A picture containing building, outdoor, jumping, stair&#10;&#10;Description automatically generated">
            <a:extLst>
              <a:ext uri="{FF2B5EF4-FFF2-40B4-BE49-F238E27FC236}">
                <a16:creationId xmlns:a16="http://schemas.microsoft.com/office/drawing/2014/main" id="{09003FA6-6CF4-4341-B582-646793B39C3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45796" y="1791984"/>
            <a:ext cx="1607658" cy="2416029"/>
          </a:xfrm>
          <a:prstGeom prst="rect">
            <a:avLst/>
          </a:prstGeom>
        </p:spPr>
      </p:pic>
      <p:sp>
        <p:nvSpPr>
          <p:cNvPr id="2" name="Text Placeholder 1">
            <a:extLst>
              <a:ext uri="{FF2B5EF4-FFF2-40B4-BE49-F238E27FC236}">
                <a16:creationId xmlns:a16="http://schemas.microsoft.com/office/drawing/2014/main" id="{CEAD84E5-77F5-4BA8-B099-1023715FEFFD}"/>
              </a:ext>
            </a:extLst>
          </p:cNvPr>
          <p:cNvSpPr>
            <a:spLocks noGrp="1"/>
          </p:cNvSpPr>
          <p:nvPr>
            <p:ph type="body" sz="quarter" idx="10"/>
          </p:nvPr>
        </p:nvSpPr>
        <p:spPr/>
        <p:txBody>
          <a:bodyPr/>
          <a:lstStyle/>
          <a:p>
            <a:r>
              <a:rPr lang="en-US" dirty="0">
                <a:solidFill>
                  <a:srgbClr val="2C3791"/>
                </a:solidFill>
              </a:rPr>
              <a:t>Case 6</a:t>
            </a:r>
          </a:p>
        </p:txBody>
      </p:sp>
      <p:sp>
        <p:nvSpPr>
          <p:cNvPr id="13" name="TextBox 12">
            <a:extLst>
              <a:ext uri="{FF2B5EF4-FFF2-40B4-BE49-F238E27FC236}">
                <a16:creationId xmlns:a16="http://schemas.microsoft.com/office/drawing/2014/main" id="{ED0BDC53-9BA0-499C-A169-8A04BF10FBC0}"/>
              </a:ext>
            </a:extLst>
          </p:cNvPr>
          <p:cNvSpPr txBox="1"/>
          <p:nvPr/>
        </p:nvSpPr>
        <p:spPr>
          <a:xfrm>
            <a:off x="10445796" y="4038736"/>
            <a:ext cx="1441420"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66685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10;&#10;Description automatically generated">
            <a:extLst>
              <a:ext uri="{FF2B5EF4-FFF2-40B4-BE49-F238E27FC236}">
                <a16:creationId xmlns:a16="http://schemas.microsoft.com/office/drawing/2014/main" id="{16B570DC-92C4-4780-9435-0781DBA382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7932" y="772610"/>
            <a:ext cx="4416137" cy="5715000"/>
          </a:xfrm>
          <a:prstGeom prst="rect">
            <a:avLst/>
          </a:prstGeom>
        </p:spPr>
      </p:pic>
    </p:spTree>
    <p:extLst>
      <p:ext uri="{BB962C8B-B14F-4D97-AF65-F5344CB8AC3E}">
        <p14:creationId xmlns:p14="http://schemas.microsoft.com/office/powerpoint/2010/main" val="1804545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411480" y="548640"/>
            <a:ext cx="11363476" cy="5539978"/>
          </a:xfrm>
          <a:prstGeom prst="rect">
            <a:avLst/>
          </a:prstGeom>
          <a:noFill/>
        </p:spPr>
        <p:txBody>
          <a:bodyPr wrap="square" rtlCol="0">
            <a:spAutoFit/>
          </a:bodyPr>
          <a:lstStyle/>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What are the resources and structure of your local trauma system?</a:t>
            </a:r>
          </a:p>
          <a:p>
            <a:endParaRPr lang="en-US" sz="2400" i="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Trauma centers of each level and transport time/distance</a:t>
            </a:r>
          </a:p>
          <a:p>
            <a:pPr marL="342900" indent="-342900">
              <a:buFont typeface="Wingdings" panose="05000000000000000000" pitchFamily="2" charset="2"/>
              <a:buChar char="ü"/>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Local non-trauma center hospitals</a:t>
            </a:r>
          </a:p>
          <a:p>
            <a:pPr marL="342900" indent="-342900">
              <a:buFont typeface="Wingdings" panose="05000000000000000000" pitchFamily="2" charset="2"/>
              <a:buChar char="ü"/>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Air medical services and time to request &amp; arrive on scene</a:t>
            </a:r>
          </a:p>
          <a:p>
            <a:pPr marL="342900" indent="-342900">
              <a:buFont typeface="Wingdings" panose="05000000000000000000" pitchFamily="2" charset="2"/>
              <a:buChar char="ü"/>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Other ambulance coverage &amp; need for mutual aid</a:t>
            </a:r>
          </a:p>
          <a:p>
            <a:pPr marL="342900" indent="-342900">
              <a:buFont typeface="Wingdings" panose="05000000000000000000" pitchFamily="2" charset="2"/>
              <a:buChar char="ü"/>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Geographic constraints or other unique resources and challenges</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794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Answering your questions when you approach</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Rapid radial pulse, cool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confused about where he is &amp; what happened </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96/52     HR 124     RR 20     SpO2 97% RA     GCS 14 (E4 V4 M6)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HTN, on anti-HTN medication </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car that has been involved in a accident&#10;&#10;Description automatically generated with medium confidence">
            <a:extLst>
              <a:ext uri="{FF2B5EF4-FFF2-40B4-BE49-F238E27FC236}">
                <a16:creationId xmlns:a16="http://schemas.microsoft.com/office/drawing/2014/main" id="{67C4AF6F-DC0B-4BB1-823A-87934C1D079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06479" y="1945065"/>
            <a:ext cx="4979041" cy="3734281"/>
          </a:xfrm>
          <a:prstGeom prst="rect">
            <a:avLst/>
          </a:prstGeom>
        </p:spPr>
      </p:pic>
      <p:sp>
        <p:nvSpPr>
          <p:cNvPr id="2" name="Text Placeholder 1">
            <a:extLst>
              <a:ext uri="{FF2B5EF4-FFF2-40B4-BE49-F238E27FC236}">
                <a16:creationId xmlns:a16="http://schemas.microsoft.com/office/drawing/2014/main" id="{CEE70DE8-9CDD-4439-B9CD-D8CF604676EC}"/>
              </a:ext>
            </a:extLst>
          </p:cNvPr>
          <p:cNvSpPr>
            <a:spLocks noGrp="1"/>
          </p:cNvSpPr>
          <p:nvPr>
            <p:ph type="body" sz="quarter" idx="10"/>
          </p:nvPr>
        </p:nvSpPr>
        <p:spPr/>
        <p:txBody>
          <a:bodyPr/>
          <a:lstStyle/>
          <a:p>
            <a:r>
              <a:rPr lang="en-US" dirty="0">
                <a:solidFill>
                  <a:srgbClr val="2C3791"/>
                </a:solidFill>
              </a:rPr>
              <a:t>Case 1</a:t>
            </a:r>
          </a:p>
        </p:txBody>
      </p:sp>
      <p:sp>
        <p:nvSpPr>
          <p:cNvPr id="5" name="TextBox 4">
            <a:extLst>
              <a:ext uri="{FF2B5EF4-FFF2-40B4-BE49-F238E27FC236}">
                <a16:creationId xmlns:a16="http://schemas.microsoft.com/office/drawing/2014/main" id="{1546E9B6-519F-4F4B-8BC2-E113EF457283}"/>
              </a:ext>
            </a:extLst>
          </p:cNvPr>
          <p:cNvSpPr txBox="1"/>
          <p:nvPr/>
        </p:nvSpPr>
        <p:spPr>
          <a:xfrm>
            <a:off x="3606479" y="5463902"/>
            <a:ext cx="3012363"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55260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Answering your questions when you approach</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Rapid radial pulse, cool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confused about where he is &amp; what happened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96/52     HR 124     RR</a:t>
            </a:r>
          </a:p>
          <a:p>
            <a:r>
              <a:rPr lang="en-US" dirty="0">
                <a:solidFill>
                  <a:schemeClr val="bg1"/>
                </a:solidFill>
                <a:latin typeface="Arial" panose="020B0604020202020204" pitchFamily="34" charset="0"/>
                <a:cs typeface="Arial" panose="020B0604020202020204" pitchFamily="34" charset="0"/>
              </a:rPr>
              <a:t> 20     SpO2 97% RA     GCS 14 (E4 V4 M6) </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HTN, on anti-HTN medication </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5" name="Picture 4" descr="A car that has been involved in a accident&#10;&#10;Description automatically generated with medium confidence">
            <a:extLst>
              <a:ext uri="{FF2B5EF4-FFF2-40B4-BE49-F238E27FC236}">
                <a16:creationId xmlns:a16="http://schemas.microsoft.com/office/drawing/2014/main" id="{F5B8475A-4DFF-4A89-83C8-7D4743A169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02054" y="1743730"/>
            <a:ext cx="2944537" cy="2208403"/>
          </a:xfrm>
          <a:prstGeom prst="rect">
            <a:avLst/>
          </a:prstGeom>
        </p:spPr>
      </p:pic>
      <p:sp>
        <p:nvSpPr>
          <p:cNvPr id="2" name="Text Placeholder 1">
            <a:extLst>
              <a:ext uri="{FF2B5EF4-FFF2-40B4-BE49-F238E27FC236}">
                <a16:creationId xmlns:a16="http://schemas.microsoft.com/office/drawing/2014/main" id="{FB8D9384-E5B4-4E34-9EFF-028728830EC0}"/>
              </a:ext>
            </a:extLst>
          </p:cNvPr>
          <p:cNvSpPr>
            <a:spLocks noGrp="1"/>
          </p:cNvSpPr>
          <p:nvPr>
            <p:ph type="body" sz="quarter" idx="10"/>
          </p:nvPr>
        </p:nvSpPr>
        <p:spPr/>
        <p:txBody>
          <a:bodyPr/>
          <a:lstStyle/>
          <a:p>
            <a:r>
              <a:rPr lang="en-US" dirty="0">
                <a:solidFill>
                  <a:srgbClr val="2C3791"/>
                </a:solidFill>
              </a:rPr>
              <a:t>Case 1</a:t>
            </a:r>
          </a:p>
          <a:p>
            <a:endParaRPr lang="en-US" dirty="0"/>
          </a:p>
        </p:txBody>
      </p:sp>
      <p:sp>
        <p:nvSpPr>
          <p:cNvPr id="6" name="TextBox 5">
            <a:extLst>
              <a:ext uri="{FF2B5EF4-FFF2-40B4-BE49-F238E27FC236}">
                <a16:creationId xmlns:a16="http://schemas.microsoft.com/office/drawing/2014/main" id="{C44DCA3C-5443-4DC1-9E56-379411FFA0D7}"/>
              </a:ext>
            </a:extLst>
          </p:cNvPr>
          <p:cNvSpPr txBox="1"/>
          <p:nvPr/>
        </p:nvSpPr>
        <p:spPr>
          <a:xfrm>
            <a:off x="9102054" y="3767467"/>
            <a:ext cx="230223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4169094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Answering your questions when you approach</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Rapid radial pulse, cool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confused about where he is &amp; what happened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96/52     HR 124     RR 20     SpO2 97%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HTN, on anti-HTN medication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6BEC8194-A829-4A96-9798-8BD8CEDFB2F0}"/>
              </a:ext>
            </a:extLst>
          </p:cNvPr>
          <p:cNvGrpSpPr/>
          <p:nvPr/>
        </p:nvGrpSpPr>
        <p:grpSpPr>
          <a:xfrm>
            <a:off x="1403074" y="5139349"/>
            <a:ext cx="2857500" cy="1192034"/>
            <a:chOff x="1207077" y="5516568"/>
            <a:chExt cx="2857500" cy="1192034"/>
          </a:xfrm>
        </p:grpSpPr>
        <p:pic>
          <p:nvPicPr>
            <p:cNvPr id="10" name="Picture 9">
              <a:extLst>
                <a:ext uri="{FF2B5EF4-FFF2-40B4-BE49-F238E27FC236}">
                  <a16:creationId xmlns:a16="http://schemas.microsoft.com/office/drawing/2014/main" id="{18F3C1AC-032B-49EE-9203-BF40E186D27E}"/>
                </a:ext>
              </a:extLst>
            </p:cNvPr>
            <p:cNvPicPr>
              <a:picLocks noChangeAspect="1"/>
            </p:cNvPicPr>
            <p:nvPr/>
          </p:nvPicPr>
          <p:blipFill>
            <a:blip r:embed="rId3"/>
            <a:stretch>
              <a:fillRect/>
            </a:stretch>
          </p:blipFill>
          <p:spPr>
            <a:xfrm>
              <a:off x="1207077" y="5965652"/>
              <a:ext cx="2857500" cy="742950"/>
            </a:xfrm>
            <a:prstGeom prst="rect">
              <a:avLst/>
            </a:prstGeom>
          </p:spPr>
        </p:pic>
        <p:pic>
          <p:nvPicPr>
            <p:cNvPr id="12" name="Picture 11">
              <a:extLst>
                <a:ext uri="{FF2B5EF4-FFF2-40B4-BE49-F238E27FC236}">
                  <a16:creationId xmlns:a16="http://schemas.microsoft.com/office/drawing/2014/main" id="{90EF6F1D-34E0-4EF7-A795-AE309E3126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077" y="5516568"/>
              <a:ext cx="2359044" cy="449084"/>
            </a:xfrm>
            <a:prstGeom prst="rect">
              <a:avLst/>
            </a:prstGeom>
          </p:spPr>
        </p:pic>
      </p:grpSp>
      <p:pic>
        <p:nvPicPr>
          <p:cNvPr id="9" name="Picture 8" descr="A car that has been involved in a accident&#10;&#10;Description automatically generated with medium confidence">
            <a:extLst>
              <a:ext uri="{FF2B5EF4-FFF2-40B4-BE49-F238E27FC236}">
                <a16:creationId xmlns:a16="http://schemas.microsoft.com/office/drawing/2014/main" id="{08EBD794-FEB8-4E46-B43A-2953272089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02054" y="1743730"/>
            <a:ext cx="2944537" cy="2208403"/>
          </a:xfrm>
          <a:prstGeom prst="rect">
            <a:avLst/>
          </a:prstGeom>
        </p:spPr>
      </p:pic>
      <p:sp>
        <p:nvSpPr>
          <p:cNvPr id="2" name="Text Placeholder 1">
            <a:extLst>
              <a:ext uri="{FF2B5EF4-FFF2-40B4-BE49-F238E27FC236}">
                <a16:creationId xmlns:a16="http://schemas.microsoft.com/office/drawing/2014/main" id="{51B2375B-C93B-434C-9463-564A29F27205}"/>
              </a:ext>
            </a:extLst>
          </p:cNvPr>
          <p:cNvSpPr>
            <a:spLocks noGrp="1"/>
          </p:cNvSpPr>
          <p:nvPr>
            <p:ph type="body" sz="quarter" idx="10"/>
          </p:nvPr>
        </p:nvSpPr>
        <p:spPr/>
        <p:txBody>
          <a:bodyPr/>
          <a:lstStyle/>
          <a:p>
            <a:r>
              <a:rPr lang="en-US" dirty="0">
                <a:solidFill>
                  <a:srgbClr val="2C3791"/>
                </a:solidFill>
              </a:rPr>
              <a:t>Case 1</a:t>
            </a:r>
          </a:p>
          <a:p>
            <a:endParaRPr lang="en-US" dirty="0"/>
          </a:p>
        </p:txBody>
      </p:sp>
      <p:sp>
        <p:nvSpPr>
          <p:cNvPr id="8" name="TextBox 7">
            <a:extLst>
              <a:ext uri="{FF2B5EF4-FFF2-40B4-BE49-F238E27FC236}">
                <a16:creationId xmlns:a16="http://schemas.microsoft.com/office/drawing/2014/main" id="{4CA4F6F3-5D45-4B8B-B69B-5ED4C5E6D3B5}"/>
              </a:ext>
            </a:extLst>
          </p:cNvPr>
          <p:cNvSpPr txBox="1"/>
          <p:nvPr/>
        </p:nvSpPr>
        <p:spPr>
          <a:xfrm>
            <a:off x="9102054" y="3767467"/>
            <a:ext cx="230223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165232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447645"/>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Yelling for help,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a:t>
            </a: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agitated about wreck</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a:t>
            </a:r>
          </a:p>
          <a:p>
            <a:r>
              <a:rPr lang="en-US" b="1" dirty="0">
                <a:solidFill>
                  <a:schemeClr val="bg1"/>
                </a:solidFill>
                <a:latin typeface="Arial" panose="020B0604020202020204" pitchFamily="34" charset="0"/>
                <a:cs typeface="Arial" panose="020B0604020202020204" pitchFamily="34" charset="0"/>
              </a:rPr>
              <a:t>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small facial &amp; arm lacs from glass, obviously 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3" name="Picture 2" descr="A picture containing grass, outdoor, car, parked&#10;&#10;Description automatically generated">
            <a:extLst>
              <a:ext uri="{FF2B5EF4-FFF2-40B4-BE49-F238E27FC236}">
                <a16:creationId xmlns:a16="http://schemas.microsoft.com/office/drawing/2014/main" id="{103B3CB9-CDC9-4654-A438-067AB04D8B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00283" y="2539342"/>
            <a:ext cx="4151328" cy="3113496"/>
          </a:xfrm>
          <a:prstGeom prst="rect">
            <a:avLst/>
          </a:prstGeom>
        </p:spPr>
      </p:pic>
      <p:sp>
        <p:nvSpPr>
          <p:cNvPr id="2" name="Text Placeholder 1">
            <a:extLst>
              <a:ext uri="{FF2B5EF4-FFF2-40B4-BE49-F238E27FC236}">
                <a16:creationId xmlns:a16="http://schemas.microsoft.com/office/drawing/2014/main" id="{ACA1E2FD-68C5-41D1-8FB1-AE97C9D3E501}"/>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5" name="TextBox 4">
            <a:extLst>
              <a:ext uri="{FF2B5EF4-FFF2-40B4-BE49-F238E27FC236}">
                <a16:creationId xmlns:a16="http://schemas.microsoft.com/office/drawing/2014/main" id="{DA0E8782-5080-4265-9D5B-9C1FF76D0EF5}"/>
              </a:ext>
            </a:extLst>
          </p:cNvPr>
          <p:cNvSpPr txBox="1"/>
          <p:nvPr/>
        </p:nvSpPr>
        <p:spPr>
          <a:xfrm>
            <a:off x="4000283" y="5437394"/>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22756477"/>
      </p:ext>
    </p:extLst>
  </p:cSld>
  <p:clrMapOvr>
    <a:masterClrMapping/>
  </p:clrMapOvr>
</p:sld>
</file>

<file path=ppt/theme/theme1.xml><?xml version="1.0" encoding="utf-8"?>
<a:theme xmlns:a="http://schemas.openxmlformats.org/drawingml/2006/main" name="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873</TotalTime>
  <Words>7400</Words>
  <Application>Microsoft Office PowerPoint</Application>
  <PresentationFormat>Widescreen</PresentationFormat>
  <Paragraphs>984</Paragraphs>
  <Slides>35</Slides>
  <Notes>34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Arial</vt:lpstr>
      <vt:lpstr>Whitney Semibold</vt:lpstr>
      <vt:lpstr>Minion Pro SmBd</vt:lpstr>
      <vt:lpstr>Calibri</vt:lpstr>
      <vt:lpstr>Wingdings</vt:lpstr>
      <vt:lpstr>Dark Option 1</vt:lpstr>
      <vt:lpstr>1_Dark Option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Brown</dc:creator>
  <cp:lastModifiedBy>Mackenzie Dafferner</cp:lastModifiedBy>
  <cp:revision>89</cp:revision>
  <dcterms:created xsi:type="dcterms:W3CDTF">2022-01-06T21:56:57Z</dcterms:created>
  <dcterms:modified xsi:type="dcterms:W3CDTF">2022-04-27T19:55:38Z</dcterms:modified>
</cp:coreProperties>
</file>